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4"/>
  </p:handoutMasterIdLst>
  <p:sldIdLst>
    <p:sldId id="256" r:id="rId2"/>
    <p:sldId id="257" r:id="rId3"/>
  </p:sldIdLst>
  <p:sldSz cx="20104100" cy="9486900"/>
  <p:notesSz cx="9942513" cy="6761163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765" autoAdjust="0"/>
  </p:normalViewPr>
  <p:slideViewPr>
    <p:cSldViewPr>
      <p:cViewPr>
        <p:scale>
          <a:sx n="82" d="100"/>
          <a:sy n="82" d="100"/>
        </p:scale>
        <p:origin x="-72" y="204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7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2450" y="0"/>
            <a:ext cx="430847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E14E8-AA53-4377-B848-AA1F2D8F8DD7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21438"/>
            <a:ext cx="4308475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2450" y="6421438"/>
            <a:ext cx="4308475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21D75-CCF6-46B9-899F-F823A8CD0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2940939"/>
            <a:ext cx="17088486" cy="19922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312664"/>
            <a:ext cx="14072870" cy="2371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181987"/>
            <a:ext cx="8745284" cy="6261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181987"/>
            <a:ext cx="8745284" cy="6261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86242" y="261197"/>
            <a:ext cx="8228965" cy="5118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181987"/>
            <a:ext cx="18093690" cy="6261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8822817"/>
            <a:ext cx="6433312" cy="474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8822817"/>
            <a:ext cx="4623943" cy="474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8822817"/>
            <a:ext cx="4623943" cy="474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" y="-438150"/>
            <a:ext cx="20105370" cy="9478645"/>
            <a:chOff x="0" y="-1"/>
            <a:chExt cx="20105370" cy="94786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"/>
              <a:ext cx="20104892" cy="947802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</p:pic>
        <p:sp>
          <p:nvSpPr>
            <p:cNvPr id="4" name="object 4"/>
            <p:cNvSpPr/>
            <p:nvPr/>
          </p:nvSpPr>
          <p:spPr>
            <a:xfrm>
              <a:off x="11756364" y="585003"/>
              <a:ext cx="27940" cy="42545"/>
            </a:xfrm>
            <a:custGeom>
              <a:avLst/>
              <a:gdLst/>
              <a:ahLst/>
              <a:cxnLst/>
              <a:rect l="l" t="t" r="r" b="b"/>
              <a:pathLst>
                <a:path w="27940" h="42545">
                  <a:moveTo>
                    <a:pt x="27549" y="42217"/>
                  </a:moveTo>
                  <a:lnTo>
                    <a:pt x="0" y="42217"/>
                  </a:lnTo>
                  <a:lnTo>
                    <a:pt x="0" y="0"/>
                  </a:lnTo>
                  <a:lnTo>
                    <a:pt x="27549" y="0"/>
                  </a:lnTo>
                  <a:lnTo>
                    <a:pt x="27549" y="422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28564" y="77258"/>
            <a:ext cx="13278485" cy="58928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3700" spc="-19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Department</a:t>
            </a:r>
            <a:r>
              <a:rPr sz="3700" spc="-34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3700" spc="-85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of</a:t>
            </a:r>
            <a:r>
              <a:rPr sz="3700" spc="-34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lang="en-US" sz="3700" spc="-355" dirty="0" smtClean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M</a:t>
            </a:r>
            <a:r>
              <a:rPr sz="3700" spc="-355" smtClean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.Sc</a:t>
            </a:r>
            <a:r>
              <a:rPr sz="3700" spc="555" smtClean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3700" spc="-210" smtClean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Biotechnolo</a:t>
            </a:r>
            <a:r>
              <a:rPr sz="3700" spc="-210" smtClean="0">
                <a:latin typeface="Arial Black"/>
                <a:cs typeface="Arial Black"/>
              </a:rPr>
              <a:t>gy</a:t>
            </a:r>
            <a:endParaRPr sz="37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4650" y="2457450"/>
            <a:ext cx="4519295" cy="36270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endParaRPr lang="en-US" sz="1600" dirty="0" smtClean="0"/>
          </a:p>
          <a:p>
            <a:r>
              <a:rPr lang="en-US" sz="2400" b="1" spc="135" dirty="0" smtClean="0">
                <a:latin typeface="+mj-lt"/>
                <a:cs typeface="Aharoni" pitchFamily="2" charset="-79"/>
              </a:rPr>
              <a:t>VISION</a:t>
            </a:r>
            <a:r>
              <a:rPr lang="en-US" sz="2400" b="1" spc="-75" dirty="0" smtClean="0">
                <a:latin typeface="+mj-lt"/>
                <a:cs typeface="Aharoni" pitchFamily="2" charset="-79"/>
              </a:rPr>
              <a:t> </a:t>
            </a:r>
            <a:r>
              <a:rPr lang="en-US" sz="2400" b="1" spc="-50" dirty="0" smtClean="0">
                <a:latin typeface="+mj-lt"/>
                <a:cs typeface="Aharoni" pitchFamily="2" charset="-79"/>
              </a:rPr>
              <a:t>:</a:t>
            </a:r>
          </a:p>
          <a:p>
            <a:endParaRPr lang="en-US" sz="2400" b="1" dirty="0" smtClean="0">
              <a:latin typeface="+mj-lt"/>
              <a:cs typeface="Aharoni" pitchFamily="2" charset="-79"/>
            </a:endParaRPr>
          </a:p>
          <a:p>
            <a:pPr algn="just"/>
            <a:r>
              <a:rPr lang="en-US" sz="1600" dirty="0" smtClean="0">
                <a:latin typeface="+mj-lt"/>
              </a:rPr>
              <a:t>To </a:t>
            </a:r>
            <a:r>
              <a:rPr lang="en-US" sz="1600" dirty="0">
                <a:latin typeface="+mj-lt"/>
              </a:rPr>
              <a:t>impart higher education with integral formation focused on infusing together Biology, Engineering, and Technology for holistic development.</a:t>
            </a:r>
          </a:p>
          <a:p>
            <a:r>
              <a:rPr lang="en-US" sz="1600" dirty="0" smtClean="0"/>
              <a:t/>
            </a:r>
            <a:br>
              <a:rPr lang="en-US" sz="1600" dirty="0" smtClean="0"/>
            </a:br>
            <a:r>
              <a:rPr sz="1500" spc="60" smtClean="0">
                <a:latin typeface="Arial MT"/>
                <a:cs typeface="Arial MT"/>
              </a:rPr>
              <a:t>.</a:t>
            </a:r>
            <a:r>
              <a:rPr lang="en-US" sz="2000" b="1" spc="114" dirty="0" smtClean="0">
                <a:latin typeface="+mn-lt"/>
                <a:cs typeface="Aharoni" pitchFamily="2" charset="-79"/>
              </a:rPr>
              <a:t>MISSION</a:t>
            </a:r>
            <a:r>
              <a:rPr lang="en-US" sz="2000" b="1" spc="-75" dirty="0" smtClean="0">
                <a:latin typeface="+mn-lt"/>
                <a:cs typeface="Aharoni" pitchFamily="2" charset="-79"/>
              </a:rPr>
              <a:t> </a:t>
            </a:r>
            <a:r>
              <a:rPr lang="en-US" sz="2000" b="1" spc="-50" dirty="0" smtClean="0">
                <a:latin typeface="+mn-lt"/>
                <a:cs typeface="Aharoni" pitchFamily="2" charset="-79"/>
              </a:rPr>
              <a:t>:</a:t>
            </a:r>
          </a:p>
          <a:p>
            <a:endParaRPr sz="2000" b="1">
              <a:latin typeface="+mn-lt"/>
              <a:cs typeface="Aharoni" pitchFamily="2" charset="-79"/>
            </a:endParaRPr>
          </a:p>
          <a:p>
            <a:pPr marL="86995" marR="315595" algn="just">
              <a:lnSpc>
                <a:spcPct val="114799"/>
              </a:lnSpc>
              <a:spcBef>
                <a:spcPts val="345"/>
              </a:spcBef>
            </a:pPr>
            <a:r>
              <a:rPr lang="en-US" sz="1400" dirty="0" smtClean="0"/>
              <a:t>To </a:t>
            </a:r>
            <a:r>
              <a:rPr lang="en-US" sz="1400" dirty="0"/>
              <a:t>integrate innovative practices in skill-based learning through involvement in Biotechnology to Mould Students Into “Future Biotechnologists” &amp; to be socially Responsible Citizens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99050" y="704850"/>
            <a:ext cx="14516100" cy="22281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just"/>
            <a:r>
              <a:rPr lang="en-US" dirty="0" smtClean="0">
                <a:latin typeface="+mn-lt"/>
              </a:rPr>
              <a:t>The Department of Biotechnology (PG) has established in 2006. As a pioneer in the state, quickly gaining popularity within the Academy due to the vast opportunities to both students and faculty. The department draws its strength from a highly qualified team of faculty members with doctoral and post-doctoral credentials, and extensive experience in academics, research, and industry. Renowned professors and visiting scientists contribute to a wide range of research areas, including green synthesis of nanoparticles, antimicrobial and anticancer studies, bio-fuels, bioremediation, wastewater treatment, biomedical research, genomics and proteomics, bioinformatics, and agricultural biotechnology. The department boasts six well-equipped laboratories catering to various subject areas, a research center of international standards, and a bioinformatics facility featuring state-of-the-art molecular modeling and drug design software. Advanced equipment such as a 3L </a:t>
            </a:r>
            <a:r>
              <a:rPr lang="en-US" dirty="0" err="1" smtClean="0">
                <a:latin typeface="+mn-lt"/>
              </a:rPr>
              <a:t>fermenter</a:t>
            </a:r>
            <a:r>
              <a:rPr lang="en-US" dirty="0" smtClean="0">
                <a:latin typeface="+mn-lt"/>
              </a:rPr>
              <a:t> and RT-PCR further strengthen the department’s research capabilities. The department also takes pride in its active collaboration with industry partners in filing patents and intellectual property</a:t>
            </a:r>
            <a:endParaRPr lang="en-US" dirty="0">
              <a:latin typeface="+mn-l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32730" y="3651628"/>
            <a:ext cx="59690" cy="1579245"/>
          </a:xfrm>
          <a:custGeom>
            <a:avLst/>
            <a:gdLst/>
            <a:ahLst/>
            <a:cxnLst/>
            <a:rect l="l" t="t" r="r" b="b"/>
            <a:pathLst>
              <a:path w="59689" h="1579245">
                <a:moveTo>
                  <a:pt x="59105" y="1545475"/>
                </a:moveTo>
                <a:lnTo>
                  <a:pt x="33464" y="1519834"/>
                </a:lnTo>
                <a:lnTo>
                  <a:pt x="25628" y="1519834"/>
                </a:lnTo>
                <a:lnTo>
                  <a:pt x="0" y="1545475"/>
                </a:lnTo>
                <a:lnTo>
                  <a:pt x="0" y="1553311"/>
                </a:lnTo>
                <a:lnTo>
                  <a:pt x="25628" y="1578940"/>
                </a:lnTo>
                <a:lnTo>
                  <a:pt x="33464" y="1578940"/>
                </a:lnTo>
                <a:lnTo>
                  <a:pt x="59105" y="1553311"/>
                </a:lnTo>
                <a:lnTo>
                  <a:pt x="59105" y="1549387"/>
                </a:lnTo>
                <a:lnTo>
                  <a:pt x="59105" y="1545475"/>
                </a:lnTo>
                <a:close/>
              </a:path>
              <a:path w="59689" h="1579245">
                <a:moveTo>
                  <a:pt x="59105" y="1292161"/>
                </a:moveTo>
                <a:lnTo>
                  <a:pt x="33464" y="1266532"/>
                </a:lnTo>
                <a:lnTo>
                  <a:pt x="25628" y="1266532"/>
                </a:lnTo>
                <a:lnTo>
                  <a:pt x="0" y="1292161"/>
                </a:lnTo>
                <a:lnTo>
                  <a:pt x="0" y="1299997"/>
                </a:lnTo>
                <a:lnTo>
                  <a:pt x="25628" y="1325638"/>
                </a:lnTo>
                <a:lnTo>
                  <a:pt x="33464" y="1325638"/>
                </a:lnTo>
                <a:lnTo>
                  <a:pt x="59105" y="1299997"/>
                </a:lnTo>
                <a:lnTo>
                  <a:pt x="59105" y="1296085"/>
                </a:lnTo>
                <a:lnTo>
                  <a:pt x="59105" y="1292161"/>
                </a:lnTo>
                <a:close/>
              </a:path>
              <a:path w="59689" h="1579245">
                <a:moveTo>
                  <a:pt x="59105" y="1038860"/>
                </a:moveTo>
                <a:lnTo>
                  <a:pt x="33464" y="1013218"/>
                </a:lnTo>
                <a:lnTo>
                  <a:pt x="25628" y="1013218"/>
                </a:lnTo>
                <a:lnTo>
                  <a:pt x="0" y="1038860"/>
                </a:lnTo>
                <a:lnTo>
                  <a:pt x="0" y="1046695"/>
                </a:lnTo>
                <a:lnTo>
                  <a:pt x="25628" y="1072324"/>
                </a:lnTo>
                <a:lnTo>
                  <a:pt x="33464" y="1072324"/>
                </a:lnTo>
                <a:lnTo>
                  <a:pt x="59105" y="1046695"/>
                </a:lnTo>
                <a:lnTo>
                  <a:pt x="59105" y="1042771"/>
                </a:lnTo>
                <a:lnTo>
                  <a:pt x="59105" y="1038860"/>
                </a:lnTo>
                <a:close/>
              </a:path>
              <a:path w="59689" h="1579245">
                <a:moveTo>
                  <a:pt x="59105" y="785545"/>
                </a:moveTo>
                <a:lnTo>
                  <a:pt x="33464" y="759917"/>
                </a:lnTo>
                <a:lnTo>
                  <a:pt x="25628" y="759917"/>
                </a:lnTo>
                <a:lnTo>
                  <a:pt x="0" y="785545"/>
                </a:lnTo>
                <a:lnTo>
                  <a:pt x="0" y="793394"/>
                </a:lnTo>
                <a:lnTo>
                  <a:pt x="25628" y="819023"/>
                </a:lnTo>
                <a:lnTo>
                  <a:pt x="33464" y="819023"/>
                </a:lnTo>
                <a:lnTo>
                  <a:pt x="59105" y="793394"/>
                </a:lnTo>
                <a:lnTo>
                  <a:pt x="59105" y="789470"/>
                </a:lnTo>
                <a:lnTo>
                  <a:pt x="59105" y="785545"/>
                </a:lnTo>
                <a:close/>
              </a:path>
              <a:path w="59689" h="1579245">
                <a:moveTo>
                  <a:pt x="59105" y="532244"/>
                </a:moveTo>
                <a:lnTo>
                  <a:pt x="33464" y="506615"/>
                </a:lnTo>
                <a:lnTo>
                  <a:pt x="25628" y="506615"/>
                </a:lnTo>
                <a:lnTo>
                  <a:pt x="0" y="532244"/>
                </a:lnTo>
                <a:lnTo>
                  <a:pt x="0" y="540080"/>
                </a:lnTo>
                <a:lnTo>
                  <a:pt x="25628" y="565708"/>
                </a:lnTo>
                <a:lnTo>
                  <a:pt x="33464" y="565708"/>
                </a:lnTo>
                <a:lnTo>
                  <a:pt x="59105" y="540080"/>
                </a:lnTo>
                <a:lnTo>
                  <a:pt x="59105" y="536168"/>
                </a:lnTo>
                <a:lnTo>
                  <a:pt x="59105" y="532244"/>
                </a:lnTo>
                <a:close/>
              </a:path>
              <a:path w="59689" h="1579245">
                <a:moveTo>
                  <a:pt x="59105" y="278942"/>
                </a:moveTo>
                <a:lnTo>
                  <a:pt x="33464" y="253301"/>
                </a:lnTo>
                <a:lnTo>
                  <a:pt x="25628" y="253301"/>
                </a:lnTo>
                <a:lnTo>
                  <a:pt x="0" y="278942"/>
                </a:lnTo>
                <a:lnTo>
                  <a:pt x="0" y="286778"/>
                </a:lnTo>
                <a:lnTo>
                  <a:pt x="25628" y="312407"/>
                </a:lnTo>
                <a:lnTo>
                  <a:pt x="33464" y="312407"/>
                </a:lnTo>
                <a:lnTo>
                  <a:pt x="59105" y="286778"/>
                </a:lnTo>
                <a:lnTo>
                  <a:pt x="59105" y="282854"/>
                </a:lnTo>
                <a:lnTo>
                  <a:pt x="59105" y="278942"/>
                </a:lnTo>
                <a:close/>
              </a:path>
              <a:path w="59689" h="1579245">
                <a:moveTo>
                  <a:pt x="59105" y="25628"/>
                </a:moveTo>
                <a:lnTo>
                  <a:pt x="33464" y="0"/>
                </a:lnTo>
                <a:lnTo>
                  <a:pt x="25628" y="0"/>
                </a:lnTo>
                <a:lnTo>
                  <a:pt x="0" y="25628"/>
                </a:lnTo>
                <a:lnTo>
                  <a:pt x="0" y="33464"/>
                </a:lnTo>
                <a:lnTo>
                  <a:pt x="25628" y="59105"/>
                </a:lnTo>
                <a:lnTo>
                  <a:pt x="33464" y="59105"/>
                </a:lnTo>
                <a:lnTo>
                  <a:pt x="59105" y="33464"/>
                </a:lnTo>
                <a:lnTo>
                  <a:pt x="59105" y="29552"/>
                </a:lnTo>
                <a:lnTo>
                  <a:pt x="59105" y="25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184935" y="2921644"/>
            <a:ext cx="4000500" cy="2752548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000" b="1" spc="-35" dirty="0">
                <a:latin typeface="Arial MT"/>
                <a:cs typeface="Arial MT"/>
              </a:rPr>
              <a:t>PROGRAMS</a:t>
            </a:r>
            <a:r>
              <a:rPr sz="2000" b="1" spc="-155" dirty="0">
                <a:latin typeface="Arial MT"/>
                <a:cs typeface="Arial MT"/>
              </a:rPr>
              <a:t> </a:t>
            </a:r>
            <a:r>
              <a:rPr sz="2000" b="1" spc="-55" dirty="0">
                <a:latin typeface="Arial MT"/>
                <a:cs typeface="Arial MT"/>
              </a:rPr>
              <a:t>OFFERED</a:t>
            </a:r>
            <a:endParaRPr sz="2000" b="1">
              <a:latin typeface="Arial MT"/>
              <a:cs typeface="Arial MT"/>
            </a:endParaRPr>
          </a:p>
          <a:p>
            <a:pPr marL="324485" marR="634365">
              <a:lnSpc>
                <a:spcPct val="114599"/>
              </a:lnSpc>
              <a:spcBef>
                <a:spcPts val="165"/>
              </a:spcBef>
            </a:pPr>
            <a:r>
              <a:rPr lang="en-US" sz="1600" spc="30" dirty="0">
                <a:latin typeface="+mj-lt"/>
                <a:cs typeface="Arial MT"/>
              </a:rPr>
              <a:t>M</a:t>
            </a:r>
            <a:r>
              <a:rPr sz="1600" spc="30" smtClean="0">
                <a:latin typeface="+mj-lt"/>
                <a:cs typeface="Arial MT"/>
              </a:rPr>
              <a:t>Sc.Biotechnology</a:t>
            </a:r>
            <a:r>
              <a:rPr sz="1600" spc="295" smtClean="0">
                <a:latin typeface="+mj-lt"/>
                <a:cs typeface="Arial MT"/>
              </a:rPr>
              <a:t> </a:t>
            </a:r>
            <a:r>
              <a:rPr sz="1600" spc="35" dirty="0">
                <a:latin typeface="+mj-lt"/>
                <a:cs typeface="Arial MT"/>
              </a:rPr>
              <a:t>highlights</a:t>
            </a:r>
            <a:r>
              <a:rPr sz="1600" spc="35">
                <a:latin typeface="+mj-lt"/>
                <a:cs typeface="Arial MT"/>
              </a:rPr>
              <a:t>: </a:t>
            </a:r>
            <a:endParaRPr lang="en-US" sz="1600" spc="35" dirty="0" smtClean="0">
              <a:latin typeface="+mj-lt"/>
              <a:cs typeface="Arial MT"/>
            </a:endParaRPr>
          </a:p>
          <a:p>
            <a:pPr marL="324485" marR="634365">
              <a:lnSpc>
                <a:spcPct val="114599"/>
              </a:lnSpc>
              <a:spcBef>
                <a:spcPts val="165"/>
              </a:spcBef>
            </a:pPr>
            <a:r>
              <a:rPr sz="1600" smtClean="0">
                <a:latin typeface="+mj-lt"/>
                <a:cs typeface="Arial MT"/>
              </a:rPr>
              <a:t>Cell</a:t>
            </a:r>
            <a:r>
              <a:rPr sz="1600" spc="100" smtClean="0">
                <a:latin typeface="+mj-lt"/>
                <a:cs typeface="Arial MT"/>
              </a:rPr>
              <a:t> </a:t>
            </a:r>
            <a:r>
              <a:rPr sz="1600" spc="45">
                <a:latin typeface="+mj-lt"/>
                <a:cs typeface="Arial MT"/>
              </a:rPr>
              <a:t>Biology,Microbiology</a:t>
            </a:r>
            <a:r>
              <a:rPr sz="1600" spc="500">
                <a:latin typeface="+mj-lt"/>
                <a:cs typeface="Arial MT"/>
              </a:rPr>
              <a:t>  </a:t>
            </a:r>
            <a:r>
              <a:rPr sz="1600" spc="-10" smtClean="0">
                <a:latin typeface="+mj-lt"/>
                <a:cs typeface="Arial MT"/>
              </a:rPr>
              <a:t>Genetics</a:t>
            </a:r>
            <a:r>
              <a:rPr lang="en-US" sz="1600" spc="-10" dirty="0" smtClean="0">
                <a:latin typeface="+mj-lt"/>
                <a:cs typeface="Arial MT"/>
              </a:rPr>
              <a:t>, </a:t>
            </a:r>
            <a:r>
              <a:rPr sz="1600" spc="50" smtClean="0">
                <a:latin typeface="+mj-lt"/>
                <a:cs typeface="Arial MT"/>
              </a:rPr>
              <a:t>Animal</a:t>
            </a:r>
            <a:r>
              <a:rPr sz="1600" spc="-40" smtClean="0">
                <a:latin typeface="+mj-lt"/>
                <a:cs typeface="Arial MT"/>
              </a:rPr>
              <a:t> </a:t>
            </a:r>
            <a:r>
              <a:rPr sz="1600" spc="55" dirty="0">
                <a:latin typeface="+mj-lt"/>
                <a:cs typeface="Arial MT"/>
              </a:rPr>
              <a:t>Biotechnology</a:t>
            </a:r>
            <a:endParaRPr sz="1600">
              <a:latin typeface="+mj-lt"/>
              <a:cs typeface="Arial MT"/>
            </a:endParaRPr>
          </a:p>
          <a:p>
            <a:pPr marL="324485" marR="49530">
              <a:lnSpc>
                <a:spcPct val="114599"/>
              </a:lnSpc>
            </a:pPr>
            <a:r>
              <a:rPr sz="1600" spc="45">
                <a:latin typeface="+mj-lt"/>
                <a:cs typeface="Arial MT"/>
              </a:rPr>
              <a:t>Bioprocess</a:t>
            </a:r>
            <a:r>
              <a:rPr sz="1600" spc="-35">
                <a:latin typeface="+mj-lt"/>
                <a:cs typeface="Arial MT"/>
              </a:rPr>
              <a:t> </a:t>
            </a:r>
            <a:r>
              <a:rPr lang="en-US" sz="1600" spc="55" dirty="0">
                <a:latin typeface="+mj-lt"/>
                <a:cs typeface="Arial MT"/>
              </a:rPr>
              <a:t> </a:t>
            </a:r>
            <a:r>
              <a:rPr lang="en-US" sz="1600" spc="55" dirty="0" smtClean="0">
                <a:latin typeface="+mj-lt"/>
                <a:cs typeface="Arial MT"/>
              </a:rPr>
              <a:t>engineering, </a:t>
            </a:r>
          </a:p>
          <a:p>
            <a:pPr marL="324485" marR="49530">
              <a:lnSpc>
                <a:spcPct val="114599"/>
              </a:lnSpc>
            </a:pPr>
            <a:r>
              <a:rPr lang="en-US" sz="1600" spc="55" dirty="0" smtClean="0">
                <a:latin typeface="+mj-lt"/>
                <a:cs typeface="Arial MT"/>
              </a:rPr>
              <a:t>Plant Biotechnology, </a:t>
            </a:r>
          </a:p>
          <a:p>
            <a:pPr marL="324485" marR="49530">
              <a:lnSpc>
                <a:spcPct val="114599"/>
              </a:lnSpc>
            </a:pPr>
            <a:r>
              <a:rPr lang="en-US" sz="1600" spc="55" dirty="0" err="1" smtClean="0">
                <a:latin typeface="+mj-lt"/>
                <a:cs typeface="Arial MT"/>
              </a:rPr>
              <a:t>Nano</a:t>
            </a:r>
            <a:r>
              <a:rPr lang="en-US" sz="1600" spc="55" dirty="0" smtClean="0">
                <a:latin typeface="+mj-lt"/>
                <a:cs typeface="Arial MT"/>
              </a:rPr>
              <a:t> biotechnology, </a:t>
            </a:r>
            <a:r>
              <a:rPr lang="en-US" sz="1600" spc="60" dirty="0" smtClean="0">
                <a:latin typeface="+mj-lt"/>
                <a:cs typeface="Arial MT"/>
              </a:rPr>
              <a:t>Immunology,</a:t>
            </a:r>
            <a:r>
              <a:rPr sz="1600" spc="60" smtClean="0">
                <a:latin typeface="+mj-lt"/>
                <a:cs typeface="Arial MT"/>
              </a:rPr>
              <a:t> </a:t>
            </a:r>
            <a:r>
              <a:rPr sz="1600" spc="75" smtClean="0">
                <a:latin typeface="+mj-lt"/>
                <a:cs typeface="Arial MT"/>
              </a:rPr>
              <a:t>Bioinformtic</a:t>
            </a:r>
            <a:r>
              <a:rPr lang="en-US" sz="1600" spc="75" dirty="0" smtClean="0">
                <a:latin typeface="+mj-lt"/>
                <a:cs typeface="Arial MT"/>
              </a:rPr>
              <a:t>s ,Molecular biology and </a:t>
            </a:r>
            <a:r>
              <a:rPr sz="1600" spc="35" smtClean="0">
                <a:latin typeface="+mj-lt"/>
                <a:cs typeface="Arial MT"/>
              </a:rPr>
              <a:t> </a:t>
            </a:r>
            <a:r>
              <a:rPr sz="1600" spc="55" dirty="0">
                <a:latin typeface="+mj-lt"/>
                <a:cs typeface="Arial MT"/>
              </a:rPr>
              <a:t>Medical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55" dirty="0">
                <a:latin typeface="+mj-lt"/>
                <a:cs typeface="Arial MT"/>
              </a:rPr>
              <a:t>Biotechnology</a:t>
            </a:r>
            <a:endParaRPr sz="1600">
              <a:latin typeface="+mj-l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1450" y="5657850"/>
            <a:ext cx="4790915" cy="32181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08050">
              <a:lnSpc>
                <a:spcPct val="116700"/>
              </a:lnSpc>
              <a:spcBef>
                <a:spcPts val="95"/>
              </a:spcBef>
            </a:pPr>
            <a:r>
              <a:rPr lang="en-US" sz="2000" b="1" spc="-25" dirty="0" smtClean="0">
                <a:latin typeface="Arial MT"/>
                <a:cs typeface="Arial MT"/>
              </a:rPr>
              <a:t>D</a:t>
            </a:r>
            <a:r>
              <a:rPr lang="en-US" sz="2000" b="1" spc="-10" dirty="0" smtClean="0">
                <a:latin typeface="Arial MT"/>
                <a:cs typeface="Arial MT"/>
              </a:rPr>
              <a:t>EPARTMENT  </a:t>
            </a:r>
            <a:r>
              <a:rPr sz="2000" b="1" smtClean="0">
                <a:latin typeface="Arial MT"/>
                <a:cs typeface="Arial MT"/>
              </a:rPr>
              <a:t>HIGHLIGHTS</a:t>
            </a:r>
            <a:endParaRPr sz="2000" b="1">
              <a:latin typeface="Arial MT"/>
              <a:cs typeface="Arial MT"/>
            </a:endParaRPr>
          </a:p>
          <a:p>
            <a:pPr marL="309245">
              <a:lnSpc>
                <a:spcPct val="100000"/>
              </a:lnSpc>
              <a:spcBef>
                <a:spcPts val="350"/>
              </a:spcBef>
            </a:pPr>
            <a:r>
              <a:rPr sz="1600" spc="125" dirty="0">
                <a:latin typeface="+mj-lt"/>
                <a:cs typeface="Arial MT"/>
              </a:rPr>
              <a:t>6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75" dirty="0">
                <a:latin typeface="+mj-lt"/>
                <a:cs typeface="Arial MT"/>
              </a:rPr>
              <a:t>laboratories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105" dirty="0">
                <a:latin typeface="+mj-lt"/>
                <a:cs typeface="Arial MT"/>
              </a:rPr>
              <a:t>with</a:t>
            </a:r>
            <a:r>
              <a:rPr sz="1600" spc="-20" dirty="0">
                <a:latin typeface="+mj-lt"/>
                <a:cs typeface="Arial MT"/>
              </a:rPr>
              <a:t> </a:t>
            </a:r>
            <a:r>
              <a:rPr sz="1600" spc="80" dirty="0">
                <a:latin typeface="+mj-lt"/>
                <a:cs typeface="Arial MT"/>
              </a:rPr>
              <a:t>state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120" dirty="0">
                <a:latin typeface="+mj-lt"/>
                <a:cs typeface="Arial MT"/>
              </a:rPr>
              <a:t>of</a:t>
            </a:r>
            <a:r>
              <a:rPr sz="1600" spc="-20" dirty="0">
                <a:latin typeface="+mj-lt"/>
                <a:cs typeface="Arial MT"/>
              </a:rPr>
              <a:t> </a:t>
            </a:r>
            <a:r>
              <a:rPr sz="1600" spc="100" dirty="0">
                <a:latin typeface="+mj-lt"/>
                <a:cs typeface="Arial MT"/>
              </a:rPr>
              <a:t>art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65" dirty="0">
                <a:latin typeface="+mj-lt"/>
                <a:cs typeface="Arial MT"/>
              </a:rPr>
              <a:t>facilities</a:t>
            </a:r>
            <a:endParaRPr sz="1600">
              <a:latin typeface="+mj-lt"/>
              <a:cs typeface="Arial MT"/>
            </a:endParaRPr>
          </a:p>
          <a:p>
            <a:pPr marL="309245" marR="288925">
              <a:lnSpc>
                <a:spcPct val="114900"/>
              </a:lnSpc>
            </a:pPr>
            <a:r>
              <a:rPr sz="1600" dirty="0">
                <a:latin typeface="+mj-lt"/>
                <a:cs typeface="Arial MT"/>
              </a:rPr>
              <a:t>1</a:t>
            </a:r>
            <a:r>
              <a:rPr sz="1600" spc="-35" dirty="0">
                <a:latin typeface="+mj-lt"/>
                <a:cs typeface="Arial MT"/>
              </a:rPr>
              <a:t> </a:t>
            </a:r>
            <a:r>
              <a:rPr sz="1600" spc="60" dirty="0">
                <a:latin typeface="+mj-lt"/>
                <a:cs typeface="Arial MT"/>
              </a:rPr>
              <a:t>research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75" dirty="0">
                <a:latin typeface="+mj-lt"/>
                <a:cs typeface="Arial MT"/>
              </a:rPr>
              <a:t>lab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105" dirty="0">
                <a:latin typeface="+mj-lt"/>
                <a:cs typeface="Arial MT"/>
              </a:rPr>
              <a:t>with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60" dirty="0">
                <a:latin typeface="+mj-lt"/>
                <a:cs typeface="Arial MT"/>
              </a:rPr>
              <a:t>high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80" dirty="0">
                <a:latin typeface="+mj-lt"/>
                <a:cs typeface="Arial MT"/>
              </a:rPr>
              <a:t>end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95" dirty="0">
                <a:latin typeface="+mj-lt"/>
                <a:cs typeface="Arial MT"/>
              </a:rPr>
              <a:t>equipment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30" dirty="0">
                <a:latin typeface="+mj-lt"/>
                <a:cs typeface="Arial MT"/>
              </a:rPr>
              <a:t>like </a:t>
            </a:r>
            <a:r>
              <a:rPr sz="1600" dirty="0">
                <a:latin typeface="+mj-lt"/>
                <a:cs typeface="Arial MT"/>
              </a:rPr>
              <a:t>HPLC,ELISA,UV-VIS</a:t>
            </a:r>
            <a:r>
              <a:rPr sz="1600" spc="-20" dirty="0">
                <a:latin typeface="+mj-lt"/>
                <a:cs typeface="Arial MT"/>
              </a:rPr>
              <a:t> </a:t>
            </a:r>
            <a:r>
              <a:rPr sz="1600" spc="85" dirty="0">
                <a:latin typeface="+mj-lt"/>
                <a:cs typeface="Arial MT"/>
              </a:rPr>
              <a:t>Spectrometer</a:t>
            </a:r>
            <a:r>
              <a:rPr sz="1600" spc="-20" dirty="0">
                <a:latin typeface="+mj-lt"/>
                <a:cs typeface="Arial MT"/>
              </a:rPr>
              <a:t> </a:t>
            </a:r>
            <a:r>
              <a:rPr sz="1600" spc="105" dirty="0">
                <a:latin typeface="+mj-lt"/>
                <a:cs typeface="Arial MT"/>
              </a:rPr>
              <a:t>with</a:t>
            </a:r>
            <a:r>
              <a:rPr sz="1600" spc="-20" dirty="0">
                <a:latin typeface="+mj-lt"/>
                <a:cs typeface="Arial MT"/>
              </a:rPr>
              <a:t> </a:t>
            </a:r>
            <a:r>
              <a:rPr sz="1600" spc="80" dirty="0">
                <a:latin typeface="+mj-lt"/>
                <a:cs typeface="Arial MT"/>
              </a:rPr>
              <a:t>double </a:t>
            </a:r>
            <a:r>
              <a:rPr sz="1600" spc="55" dirty="0">
                <a:latin typeface="+mj-lt"/>
                <a:cs typeface="Arial MT"/>
              </a:rPr>
              <a:t>beam</a:t>
            </a:r>
            <a:r>
              <a:rPr sz="1600" spc="55">
                <a:latin typeface="+mj-lt"/>
                <a:cs typeface="Arial MT"/>
              </a:rPr>
              <a:t>,</a:t>
            </a:r>
            <a:r>
              <a:rPr sz="1600" spc="15">
                <a:latin typeface="+mj-lt"/>
                <a:cs typeface="Arial MT"/>
              </a:rPr>
              <a:t> </a:t>
            </a:r>
            <a:r>
              <a:rPr sz="1600" spc="-30" smtClean="0">
                <a:latin typeface="+mj-lt"/>
                <a:cs typeface="Arial MT"/>
              </a:rPr>
              <a:t>PCR,RT-</a:t>
            </a:r>
            <a:r>
              <a:rPr sz="1600" spc="-20" smtClean="0">
                <a:latin typeface="+mj-lt"/>
                <a:cs typeface="Arial MT"/>
              </a:rPr>
              <a:t>PCR</a:t>
            </a:r>
            <a:r>
              <a:rPr lang="en-US" sz="1600" spc="-20" dirty="0" smtClean="0">
                <a:latin typeface="+mj-lt"/>
                <a:cs typeface="Arial MT"/>
              </a:rPr>
              <a:t>, Inverted Microscope and </a:t>
            </a:r>
            <a:r>
              <a:rPr lang="en-US" sz="1600" spc="-20" dirty="0" err="1" smtClean="0">
                <a:latin typeface="+mj-lt"/>
                <a:cs typeface="Arial MT"/>
              </a:rPr>
              <a:t>fermenter</a:t>
            </a:r>
            <a:r>
              <a:rPr lang="en-US" sz="1600" spc="-20" smtClean="0">
                <a:latin typeface="+mj-lt"/>
                <a:cs typeface="Arial MT"/>
              </a:rPr>
              <a:t>.</a:t>
            </a:r>
            <a:endParaRPr sz="1600">
              <a:latin typeface="+mj-lt"/>
              <a:cs typeface="Arial MT"/>
            </a:endParaRPr>
          </a:p>
          <a:p>
            <a:pPr marL="309245" marR="5080">
              <a:lnSpc>
                <a:spcPct val="114900"/>
              </a:lnSpc>
            </a:pPr>
            <a:r>
              <a:rPr sz="1600" spc="75" dirty="0">
                <a:latin typeface="+mj-lt"/>
                <a:cs typeface="Arial MT"/>
              </a:rPr>
              <a:t>Students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50" dirty="0">
                <a:latin typeface="+mj-lt"/>
                <a:cs typeface="Arial MT"/>
              </a:rPr>
              <a:t>are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65" dirty="0">
                <a:latin typeface="+mj-lt"/>
                <a:cs typeface="Arial MT"/>
              </a:rPr>
              <a:t>encouraged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140">
                <a:latin typeface="+mj-lt"/>
                <a:cs typeface="Arial MT"/>
              </a:rPr>
              <a:t>to</a:t>
            </a:r>
            <a:r>
              <a:rPr sz="1600" spc="-25">
                <a:latin typeface="+mj-lt"/>
                <a:cs typeface="Arial MT"/>
              </a:rPr>
              <a:t> </a:t>
            </a:r>
            <a:r>
              <a:rPr sz="1600" spc="110" smtClean="0">
                <a:latin typeface="+mj-lt"/>
                <a:cs typeface="Arial MT"/>
              </a:rPr>
              <a:t>do</a:t>
            </a:r>
            <a:r>
              <a:rPr lang="en-US" sz="1600" spc="110" dirty="0" smtClean="0">
                <a:latin typeface="+mj-lt"/>
                <a:cs typeface="Arial MT"/>
              </a:rPr>
              <a:t> in house and External</a:t>
            </a:r>
            <a:r>
              <a:rPr sz="1600" spc="-25" smtClean="0">
                <a:latin typeface="+mj-lt"/>
                <a:cs typeface="Arial MT"/>
              </a:rPr>
              <a:t> </a:t>
            </a:r>
            <a:r>
              <a:rPr sz="1600" spc="60">
                <a:latin typeface="+mj-lt"/>
                <a:cs typeface="Arial MT"/>
              </a:rPr>
              <a:t>research</a:t>
            </a:r>
            <a:r>
              <a:rPr sz="1600" spc="-30">
                <a:latin typeface="+mj-lt"/>
                <a:cs typeface="Arial MT"/>
              </a:rPr>
              <a:t> </a:t>
            </a:r>
            <a:r>
              <a:rPr sz="1600" spc="65" smtClean="0">
                <a:latin typeface="+mj-lt"/>
                <a:cs typeface="Arial MT"/>
              </a:rPr>
              <a:t>projects</a:t>
            </a:r>
            <a:r>
              <a:rPr lang="en-US" sz="1600" spc="65" dirty="0" smtClean="0">
                <a:latin typeface="+mj-lt"/>
                <a:cs typeface="Arial MT"/>
              </a:rPr>
              <a:t> in notational and International Institutes</a:t>
            </a:r>
            <a:r>
              <a:rPr sz="1600" spc="65" smtClean="0">
                <a:latin typeface="+mj-lt"/>
                <a:cs typeface="Arial MT"/>
              </a:rPr>
              <a:t>. </a:t>
            </a:r>
            <a:endParaRPr lang="en-US" sz="1600" spc="65" dirty="0" smtClean="0">
              <a:latin typeface="+mj-lt"/>
              <a:cs typeface="Arial MT"/>
            </a:endParaRPr>
          </a:p>
          <a:p>
            <a:pPr marL="309245" marR="5080">
              <a:lnSpc>
                <a:spcPct val="114900"/>
              </a:lnSpc>
            </a:pPr>
            <a:r>
              <a:rPr sz="1600" spc="70" smtClean="0">
                <a:latin typeface="+mj-lt"/>
                <a:cs typeface="Arial MT"/>
              </a:rPr>
              <a:t>Faculty</a:t>
            </a:r>
            <a:r>
              <a:rPr sz="1600" spc="-30" smtClean="0">
                <a:latin typeface="+mj-lt"/>
                <a:cs typeface="Arial MT"/>
              </a:rPr>
              <a:t> </a:t>
            </a:r>
            <a:r>
              <a:rPr sz="1600" spc="105" dirty="0">
                <a:latin typeface="+mj-lt"/>
                <a:cs typeface="Arial MT"/>
              </a:rPr>
              <a:t>with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90" dirty="0">
                <a:latin typeface="+mj-lt"/>
                <a:cs typeface="Arial MT"/>
              </a:rPr>
              <a:t>post-</a:t>
            </a:r>
            <a:r>
              <a:rPr sz="1600" spc="100" dirty="0">
                <a:latin typeface="+mj-lt"/>
                <a:cs typeface="Arial MT"/>
              </a:rPr>
              <a:t>doctoral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75" dirty="0">
                <a:latin typeface="+mj-lt"/>
                <a:cs typeface="Arial MT"/>
              </a:rPr>
              <a:t>and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100" dirty="0">
                <a:latin typeface="+mj-lt"/>
                <a:cs typeface="Arial MT"/>
              </a:rPr>
              <a:t>doctoral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35" dirty="0">
                <a:latin typeface="+mj-lt"/>
                <a:cs typeface="Arial MT"/>
              </a:rPr>
              <a:t>degrees </a:t>
            </a:r>
            <a:r>
              <a:rPr sz="1600" spc="105" dirty="0">
                <a:latin typeface="+mj-lt"/>
                <a:cs typeface="Arial MT"/>
              </a:rPr>
              <a:t>with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55" dirty="0">
                <a:latin typeface="+mj-lt"/>
                <a:cs typeface="Arial MT"/>
              </a:rPr>
              <a:t>academic,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60" dirty="0">
                <a:latin typeface="+mj-lt"/>
                <a:cs typeface="Arial MT"/>
              </a:rPr>
              <a:t>research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75" dirty="0">
                <a:latin typeface="+mj-lt"/>
                <a:cs typeface="Arial MT"/>
              </a:rPr>
              <a:t>and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95" dirty="0">
                <a:latin typeface="+mj-lt"/>
                <a:cs typeface="Arial MT"/>
              </a:rPr>
              <a:t>industry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45" dirty="0">
                <a:latin typeface="+mj-lt"/>
                <a:cs typeface="Arial MT"/>
              </a:rPr>
              <a:t>expertise</a:t>
            </a:r>
            <a:r>
              <a:rPr sz="1350" spc="45" dirty="0">
                <a:latin typeface="+mj-lt"/>
                <a:cs typeface="Arial MT"/>
              </a:rPr>
              <a:t>.</a:t>
            </a:r>
            <a:endParaRPr sz="1350">
              <a:latin typeface="+mj-l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51506" y="2938520"/>
            <a:ext cx="4524944" cy="393698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0"/>
              </a:spcBef>
              <a:tabLst>
                <a:tab pos="1621155" algn="l"/>
              </a:tabLst>
            </a:pPr>
            <a:endParaRPr sz="18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391823" y="3864459"/>
            <a:ext cx="89535" cy="1407160"/>
            <a:chOff x="15391823" y="3864459"/>
            <a:chExt cx="89535" cy="140716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91823" y="3864459"/>
              <a:ext cx="89059" cy="8905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91823" y="4523495"/>
              <a:ext cx="89059" cy="8905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91823" y="5182532"/>
              <a:ext cx="89059" cy="89058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5353385" y="3035794"/>
            <a:ext cx="4615815" cy="23294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00" b="1" dirty="0">
                <a:latin typeface="Arial MT"/>
                <a:cs typeface="Arial MT"/>
              </a:rPr>
              <a:t>WHY</a:t>
            </a:r>
            <a:r>
              <a:rPr sz="2000" b="1" spc="-90" dirty="0">
                <a:latin typeface="Arial MT"/>
                <a:cs typeface="Arial MT"/>
              </a:rPr>
              <a:t> </a:t>
            </a:r>
            <a:r>
              <a:rPr sz="2000" b="1" dirty="0">
                <a:latin typeface="Arial MT"/>
                <a:cs typeface="Arial MT"/>
              </a:rPr>
              <a:t>LOYOLA</a:t>
            </a:r>
            <a:r>
              <a:rPr sz="2000" b="1" spc="-90" dirty="0">
                <a:latin typeface="Arial MT"/>
                <a:cs typeface="Arial MT"/>
              </a:rPr>
              <a:t> </a:t>
            </a:r>
            <a:r>
              <a:rPr sz="2000" b="1" spc="-10" dirty="0">
                <a:latin typeface="Arial MT"/>
                <a:cs typeface="Arial MT"/>
              </a:rPr>
              <a:t>ACADEMY?</a:t>
            </a:r>
            <a:endParaRPr sz="2000" b="1">
              <a:latin typeface="Arial MT"/>
              <a:cs typeface="Arial MT"/>
            </a:endParaRPr>
          </a:p>
          <a:p>
            <a:pPr marL="266700" marR="122555">
              <a:lnSpc>
                <a:spcPct val="116900"/>
              </a:lnSpc>
              <a:spcBef>
                <a:spcPts val="1785"/>
              </a:spcBef>
            </a:pPr>
            <a:r>
              <a:rPr sz="1600" dirty="0">
                <a:latin typeface="+mj-lt"/>
                <a:cs typeface="Arial MT"/>
              </a:rPr>
              <a:t>NAAC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120" dirty="0">
                <a:latin typeface="+mj-lt"/>
                <a:cs typeface="Arial MT"/>
              </a:rPr>
              <a:t>Accredited</a:t>
            </a:r>
            <a:r>
              <a:rPr sz="1600" spc="-20" dirty="0">
                <a:latin typeface="+mj-lt"/>
                <a:cs typeface="Arial MT"/>
              </a:rPr>
              <a:t> </a:t>
            </a:r>
            <a:r>
              <a:rPr sz="1600" spc="110" dirty="0">
                <a:latin typeface="+mj-lt"/>
                <a:cs typeface="Arial MT"/>
              </a:rPr>
              <a:t>and</a:t>
            </a:r>
            <a:r>
              <a:rPr sz="1600" spc="-20" dirty="0">
                <a:latin typeface="+mj-lt"/>
                <a:cs typeface="Arial MT"/>
              </a:rPr>
              <a:t> </a:t>
            </a:r>
            <a:r>
              <a:rPr sz="1600" spc="85" dirty="0">
                <a:latin typeface="+mj-lt"/>
                <a:cs typeface="Arial MT"/>
              </a:rPr>
              <a:t>recognized</a:t>
            </a:r>
            <a:r>
              <a:rPr sz="1600" spc="-20" dirty="0">
                <a:latin typeface="+mj-lt"/>
                <a:cs typeface="Arial MT"/>
              </a:rPr>
              <a:t> </a:t>
            </a:r>
            <a:r>
              <a:rPr sz="1600" spc="140" dirty="0">
                <a:latin typeface="+mj-lt"/>
                <a:cs typeface="Arial MT"/>
              </a:rPr>
              <a:t>for </a:t>
            </a:r>
            <a:r>
              <a:rPr sz="1600" spc="90" dirty="0">
                <a:latin typeface="+mj-lt"/>
                <a:cs typeface="Arial MT"/>
              </a:rPr>
              <a:t>academic</a:t>
            </a:r>
            <a:r>
              <a:rPr sz="1600" spc="-20" dirty="0">
                <a:latin typeface="+mj-lt"/>
                <a:cs typeface="Arial MT"/>
              </a:rPr>
              <a:t> </a:t>
            </a:r>
            <a:r>
              <a:rPr sz="1600" spc="60" dirty="0">
                <a:latin typeface="+mj-lt"/>
                <a:cs typeface="Arial MT"/>
              </a:rPr>
              <a:t>excellence.</a:t>
            </a:r>
            <a:endParaRPr sz="1600">
              <a:latin typeface="+mj-lt"/>
              <a:cs typeface="Arial MT"/>
            </a:endParaRPr>
          </a:p>
          <a:p>
            <a:pPr marL="266700" marR="5080">
              <a:lnSpc>
                <a:spcPct val="116900"/>
              </a:lnSpc>
            </a:pPr>
            <a:r>
              <a:rPr sz="1600" spc="100" dirty="0">
                <a:latin typeface="+mj-lt"/>
                <a:cs typeface="Arial MT"/>
              </a:rPr>
              <a:t>Strong</a:t>
            </a:r>
            <a:r>
              <a:rPr sz="1600" spc="-45" dirty="0">
                <a:latin typeface="+mj-lt"/>
                <a:cs typeface="Arial MT"/>
              </a:rPr>
              <a:t> </a:t>
            </a:r>
            <a:r>
              <a:rPr sz="1600" spc="135">
                <a:latin typeface="+mj-lt"/>
                <a:cs typeface="Arial MT"/>
              </a:rPr>
              <a:t>industry</a:t>
            </a:r>
            <a:r>
              <a:rPr sz="1600" spc="-45">
                <a:latin typeface="+mj-lt"/>
                <a:cs typeface="Arial MT"/>
              </a:rPr>
              <a:t> </a:t>
            </a:r>
            <a:r>
              <a:rPr sz="1600" spc="114" smtClean="0">
                <a:latin typeface="+mj-lt"/>
                <a:cs typeface="Arial MT"/>
              </a:rPr>
              <a:t>c</a:t>
            </a:r>
            <a:r>
              <a:rPr lang="en-US" sz="1600" spc="114" dirty="0" err="1" smtClean="0">
                <a:latin typeface="+mj-lt"/>
                <a:cs typeface="Arial MT"/>
              </a:rPr>
              <a:t>ollaborations</a:t>
            </a:r>
            <a:r>
              <a:rPr sz="1600" spc="-40" smtClean="0">
                <a:latin typeface="+mj-lt"/>
                <a:cs typeface="Arial MT"/>
              </a:rPr>
              <a:t> </a:t>
            </a:r>
            <a:r>
              <a:rPr sz="1600" spc="75" dirty="0">
                <a:latin typeface="+mj-lt"/>
                <a:cs typeface="Arial MT"/>
              </a:rPr>
              <a:t>ensuring </a:t>
            </a:r>
            <a:r>
              <a:rPr sz="1600" spc="160" dirty="0">
                <a:latin typeface="+mj-lt"/>
                <a:cs typeface="Arial MT"/>
              </a:rPr>
              <a:t>top-</a:t>
            </a:r>
            <a:r>
              <a:rPr sz="1600" spc="155" dirty="0">
                <a:latin typeface="+mj-lt"/>
                <a:cs typeface="Arial MT"/>
              </a:rPr>
              <a:t>notch</a:t>
            </a:r>
            <a:r>
              <a:rPr sz="1600" spc="-45" dirty="0">
                <a:latin typeface="+mj-lt"/>
                <a:cs typeface="Arial MT"/>
              </a:rPr>
              <a:t> </a:t>
            </a:r>
            <a:r>
              <a:rPr sz="1600" spc="85" dirty="0">
                <a:latin typeface="+mj-lt"/>
                <a:cs typeface="Arial MT"/>
              </a:rPr>
              <a:t>placements.</a:t>
            </a:r>
            <a:endParaRPr sz="1600">
              <a:latin typeface="+mj-lt"/>
              <a:cs typeface="Arial MT"/>
            </a:endParaRPr>
          </a:p>
          <a:p>
            <a:pPr marL="266700" marR="353695">
              <a:lnSpc>
                <a:spcPct val="116900"/>
              </a:lnSpc>
            </a:pPr>
            <a:r>
              <a:rPr sz="1600" spc="114" dirty="0">
                <a:latin typeface="+mj-lt"/>
                <a:cs typeface="Arial MT"/>
              </a:rPr>
              <a:t>Innovation-</a:t>
            </a:r>
            <a:r>
              <a:rPr sz="1600" spc="125" dirty="0">
                <a:latin typeface="+mj-lt"/>
                <a:cs typeface="Arial MT"/>
              </a:rPr>
              <a:t>driven</a:t>
            </a:r>
            <a:r>
              <a:rPr sz="1600" spc="-30" dirty="0">
                <a:latin typeface="+mj-lt"/>
                <a:cs typeface="Arial MT"/>
              </a:rPr>
              <a:t> </a:t>
            </a:r>
            <a:r>
              <a:rPr sz="1600" spc="114" dirty="0">
                <a:latin typeface="+mj-lt"/>
                <a:cs typeface="Arial MT"/>
              </a:rPr>
              <a:t>approach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150" dirty="0">
                <a:latin typeface="+mj-lt"/>
                <a:cs typeface="Arial MT"/>
              </a:rPr>
              <a:t>with</a:t>
            </a:r>
            <a:r>
              <a:rPr sz="1600" spc="-25" dirty="0">
                <a:latin typeface="+mj-lt"/>
                <a:cs typeface="Arial MT"/>
              </a:rPr>
              <a:t> </a:t>
            </a:r>
            <a:r>
              <a:rPr sz="1600" spc="-50" dirty="0">
                <a:latin typeface="+mj-lt"/>
                <a:cs typeface="Arial MT"/>
              </a:rPr>
              <a:t>a </a:t>
            </a:r>
            <a:r>
              <a:rPr sz="1600" spc="114" dirty="0">
                <a:latin typeface="+mj-lt"/>
                <a:cs typeface="Arial MT"/>
              </a:rPr>
              <a:t>focus</a:t>
            </a:r>
            <a:r>
              <a:rPr sz="1600" spc="-45" dirty="0">
                <a:latin typeface="+mj-lt"/>
                <a:cs typeface="Arial MT"/>
              </a:rPr>
              <a:t> </a:t>
            </a:r>
            <a:r>
              <a:rPr sz="1600" spc="135" dirty="0">
                <a:latin typeface="+mj-lt"/>
                <a:cs typeface="Arial MT"/>
              </a:rPr>
              <a:t>on</a:t>
            </a:r>
            <a:r>
              <a:rPr sz="1600" spc="-40" dirty="0">
                <a:latin typeface="+mj-lt"/>
                <a:cs typeface="Arial MT"/>
              </a:rPr>
              <a:t> </a:t>
            </a:r>
            <a:r>
              <a:rPr sz="1600" spc="80" dirty="0">
                <a:latin typeface="+mj-lt"/>
                <a:cs typeface="Arial MT"/>
              </a:rPr>
              <a:t>emerging</a:t>
            </a:r>
            <a:r>
              <a:rPr sz="1600" spc="-40" dirty="0">
                <a:latin typeface="+mj-lt"/>
                <a:cs typeface="Arial MT"/>
              </a:rPr>
              <a:t> </a:t>
            </a:r>
            <a:r>
              <a:rPr sz="1600" spc="80" dirty="0">
                <a:latin typeface="+mj-lt"/>
                <a:cs typeface="Arial MT"/>
              </a:rPr>
              <a:t>technologies</a:t>
            </a:r>
            <a:r>
              <a:rPr sz="1850" spc="80" dirty="0">
                <a:latin typeface="+mj-lt"/>
                <a:cs typeface="Arial MT"/>
              </a:rPr>
              <a:t>.</a:t>
            </a:r>
            <a:endParaRPr sz="1850">
              <a:latin typeface="+mj-lt"/>
              <a:cs typeface="Arial M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975850" y="2990850"/>
            <a:ext cx="5334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CAREER </a:t>
            </a:r>
            <a:r>
              <a:rPr lang="en-US" sz="2000" b="1" dirty="0" smtClean="0"/>
              <a:t>OPPORTUNITIES:</a:t>
            </a:r>
          </a:p>
          <a:p>
            <a:pPr algn="just"/>
            <a:r>
              <a:rPr lang="en-US" sz="1600" dirty="0" smtClean="0">
                <a:latin typeface="+mj-lt"/>
              </a:rPr>
              <a:t>Our </a:t>
            </a:r>
            <a:r>
              <a:rPr lang="en-US" sz="1600" dirty="0">
                <a:latin typeface="+mj-lt"/>
              </a:rPr>
              <a:t>students are placed in various prestigious companies and </a:t>
            </a:r>
            <a:r>
              <a:rPr lang="en-US" sz="1600" dirty="0" smtClean="0">
                <a:latin typeface="+mj-lt"/>
              </a:rPr>
              <a:t>industry/Institutes </a:t>
            </a:r>
            <a:r>
              <a:rPr lang="en-US" sz="1600" dirty="0">
                <a:latin typeface="+mj-lt"/>
              </a:rPr>
              <a:t>such as CCMB, CDFD, </a:t>
            </a:r>
            <a:r>
              <a:rPr lang="en-US" sz="1600" dirty="0" err="1">
                <a:latin typeface="+mj-lt"/>
              </a:rPr>
              <a:t>Lacones</a:t>
            </a:r>
            <a:r>
              <a:rPr lang="en-US" sz="1600" dirty="0">
                <a:latin typeface="+mj-lt"/>
              </a:rPr>
              <a:t>, Hyderabad Central University, A.P Forensic Sciences, Dr. Reddy’s Research Laboratory, </a:t>
            </a:r>
            <a:r>
              <a:rPr lang="en-US" sz="1600" dirty="0" err="1">
                <a:latin typeface="+mj-lt"/>
              </a:rPr>
              <a:t>Shantha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Biotechniques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err="1">
                <a:latin typeface="+mj-lt"/>
              </a:rPr>
              <a:t>Bharath</a:t>
            </a:r>
            <a:r>
              <a:rPr lang="en-US" sz="1600" dirty="0">
                <a:latin typeface="+mj-lt"/>
              </a:rPr>
              <a:t> Biotech, Indian Immunological, Reliance Life Sciences, ICRISAT, IIMR, CRIDA, </a:t>
            </a:r>
            <a:r>
              <a:rPr lang="en-US" sz="1600" dirty="0" err="1">
                <a:latin typeface="+mj-lt"/>
              </a:rPr>
              <a:t>Prathista</a:t>
            </a:r>
            <a:r>
              <a:rPr lang="en-US" sz="1600" dirty="0">
                <a:latin typeface="+mj-lt"/>
              </a:rPr>
              <a:t> Biotech Pvt. Ltd., etc.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2050" y="5429250"/>
            <a:ext cx="5029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HIGHER EDUCATION PROSPECTS:</a:t>
            </a:r>
          </a:p>
          <a:p>
            <a:r>
              <a:rPr lang="en-US" sz="1600" dirty="0" smtClean="0">
                <a:latin typeface="+mj-lt"/>
              </a:rPr>
              <a:t>Admission into </a:t>
            </a:r>
            <a:r>
              <a:rPr lang="en-US" sz="1600" dirty="0" err="1" smtClean="0">
                <a:latin typeface="+mj-lt"/>
              </a:rPr>
              <a:t>Ph.D</a:t>
            </a:r>
            <a:r>
              <a:rPr lang="en-US" sz="1600" dirty="0" smtClean="0">
                <a:latin typeface="+mj-lt"/>
              </a:rPr>
              <a:t> in national and international universities/ Institutes</a:t>
            </a:r>
          </a:p>
          <a:p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0128250" y="7029450"/>
            <a:ext cx="52577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ADMISSION  GUIDELINES:</a:t>
            </a:r>
          </a:p>
          <a:p>
            <a:r>
              <a:rPr lang="en-US" sz="1600" dirty="0" smtClean="0">
                <a:latin typeface="+mn-lt"/>
              </a:rPr>
              <a:t>30 seats through  TSCPGET and 6 seats by College management</a:t>
            </a:r>
            <a:endParaRPr lang="en-US" sz="1600" dirty="0">
              <a:latin typeface="+mn-lt"/>
            </a:endParaRPr>
          </a:p>
        </p:txBody>
      </p:sp>
      <p:pic>
        <p:nvPicPr>
          <p:cNvPr id="29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76450" y="5580979"/>
            <a:ext cx="4648200" cy="3201071"/>
          </a:xfrm>
          <a:prstGeom prst="rect">
            <a:avLst/>
          </a:prstGeom>
        </p:spPr>
      </p:pic>
      <p:pic>
        <p:nvPicPr>
          <p:cNvPr id="30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1850" y="0"/>
            <a:ext cx="2668162" cy="2668162"/>
          </a:xfrm>
          <a:prstGeom prst="rect">
            <a:avLst/>
          </a:prstGeom>
        </p:spPr>
      </p:pic>
      <p:pic>
        <p:nvPicPr>
          <p:cNvPr id="1026" name="Picture 2" descr="C:\Users\dell\Desktop\imag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5650" y="6572250"/>
            <a:ext cx="3429000" cy="2281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13286923" y="1831497"/>
            <a:ext cx="17145" cy="25400"/>
          </a:xfrm>
          <a:custGeom>
            <a:avLst/>
            <a:gdLst/>
            <a:ahLst/>
            <a:cxnLst/>
            <a:rect l="l" t="t" r="r" b="b"/>
            <a:pathLst>
              <a:path w="17144" h="25400">
                <a:moveTo>
                  <a:pt x="254" y="0"/>
                </a:moveTo>
                <a:lnTo>
                  <a:pt x="17013" y="12834"/>
                </a:lnTo>
                <a:lnTo>
                  <a:pt x="0" y="25329"/>
                </a:lnTo>
                <a:lnTo>
                  <a:pt x="254" y="0"/>
                </a:lnTo>
                <a:close/>
              </a:path>
            </a:pathLst>
          </a:custGeom>
          <a:ln w="84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166473" y="1793297"/>
            <a:ext cx="17145" cy="25400"/>
          </a:xfrm>
          <a:custGeom>
            <a:avLst/>
            <a:gdLst/>
            <a:ahLst/>
            <a:cxnLst/>
            <a:rect l="l" t="t" r="r" b="b"/>
            <a:pathLst>
              <a:path w="17144" h="25400">
                <a:moveTo>
                  <a:pt x="0" y="0"/>
                </a:moveTo>
                <a:lnTo>
                  <a:pt x="17024" y="12479"/>
                </a:lnTo>
                <a:lnTo>
                  <a:pt x="277" y="25329"/>
                </a:lnTo>
                <a:lnTo>
                  <a:pt x="0" y="0"/>
                </a:lnTo>
                <a:close/>
              </a:path>
            </a:pathLst>
          </a:custGeom>
          <a:ln w="84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" name="object 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2788" y="5602322"/>
            <a:ext cx="2403368" cy="1015819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05236" y="5642688"/>
            <a:ext cx="2255401" cy="998932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7006" y="5610766"/>
            <a:ext cx="2005669" cy="998932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555708" y="5643565"/>
            <a:ext cx="2152021" cy="10665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pic>
        <p:nvPicPr>
          <p:cNvPr id="63" name="object 6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63364" y="6710121"/>
            <a:ext cx="2107593" cy="21650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grpSp>
        <p:nvGrpSpPr>
          <p:cNvPr id="64" name="object 64"/>
          <p:cNvGrpSpPr/>
          <p:nvPr/>
        </p:nvGrpSpPr>
        <p:grpSpPr>
          <a:xfrm>
            <a:off x="5674641" y="6988720"/>
            <a:ext cx="2517140" cy="2165350"/>
            <a:chOff x="5674641" y="6988720"/>
            <a:chExt cx="2517140" cy="2165350"/>
          </a:xfrm>
          <a:solidFill>
            <a:schemeClr val="accent6">
              <a:lumMod val="40000"/>
              <a:lumOff val="60000"/>
            </a:schemeClr>
          </a:solidFill>
        </p:grpSpPr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74641" y="6988720"/>
              <a:ext cx="2516761" cy="2165018"/>
            </a:xfrm>
            <a:prstGeom prst="rect">
              <a:avLst/>
            </a:prstGeom>
            <a:grpFill/>
          </p:spPr>
        </p:pic>
        <p:sp>
          <p:nvSpPr>
            <p:cNvPr id="66" name="object 66"/>
            <p:cNvSpPr/>
            <p:nvPr/>
          </p:nvSpPr>
          <p:spPr>
            <a:xfrm>
              <a:off x="6049861" y="7165997"/>
              <a:ext cx="59690" cy="1461135"/>
            </a:xfrm>
            <a:custGeom>
              <a:avLst/>
              <a:gdLst/>
              <a:ahLst/>
              <a:cxnLst/>
              <a:rect l="l" t="t" r="r" b="b"/>
              <a:pathLst>
                <a:path w="59689" h="1461134">
                  <a:moveTo>
                    <a:pt x="50660" y="1204074"/>
                  </a:moveTo>
                  <a:lnTo>
                    <a:pt x="28689" y="1182103"/>
                  </a:lnTo>
                  <a:lnTo>
                    <a:pt x="21971" y="1182103"/>
                  </a:lnTo>
                  <a:lnTo>
                    <a:pt x="0" y="1204074"/>
                  </a:lnTo>
                  <a:lnTo>
                    <a:pt x="0" y="1210792"/>
                  </a:lnTo>
                  <a:lnTo>
                    <a:pt x="21971" y="1232763"/>
                  </a:lnTo>
                  <a:lnTo>
                    <a:pt x="28689" y="1232763"/>
                  </a:lnTo>
                  <a:lnTo>
                    <a:pt x="50660" y="1210792"/>
                  </a:lnTo>
                  <a:lnTo>
                    <a:pt x="50660" y="1207439"/>
                  </a:lnTo>
                  <a:lnTo>
                    <a:pt x="50660" y="1204074"/>
                  </a:lnTo>
                  <a:close/>
                </a:path>
                <a:path w="59689" h="1461134">
                  <a:moveTo>
                    <a:pt x="59105" y="1427264"/>
                  </a:moveTo>
                  <a:lnTo>
                    <a:pt x="33477" y="1401635"/>
                  </a:lnTo>
                  <a:lnTo>
                    <a:pt x="25628" y="1401635"/>
                  </a:lnTo>
                  <a:lnTo>
                    <a:pt x="0" y="1427264"/>
                  </a:lnTo>
                  <a:lnTo>
                    <a:pt x="0" y="1435112"/>
                  </a:lnTo>
                  <a:lnTo>
                    <a:pt x="25628" y="1460741"/>
                  </a:lnTo>
                  <a:lnTo>
                    <a:pt x="33477" y="1460741"/>
                  </a:lnTo>
                  <a:lnTo>
                    <a:pt x="59105" y="1435112"/>
                  </a:lnTo>
                  <a:lnTo>
                    <a:pt x="59105" y="1431188"/>
                  </a:lnTo>
                  <a:lnTo>
                    <a:pt x="59105" y="1427264"/>
                  </a:lnTo>
                  <a:close/>
                </a:path>
                <a:path w="59689" h="1461134">
                  <a:moveTo>
                    <a:pt x="59105" y="971321"/>
                  </a:moveTo>
                  <a:lnTo>
                    <a:pt x="33477" y="945680"/>
                  </a:lnTo>
                  <a:lnTo>
                    <a:pt x="25628" y="945680"/>
                  </a:lnTo>
                  <a:lnTo>
                    <a:pt x="0" y="971321"/>
                  </a:lnTo>
                  <a:lnTo>
                    <a:pt x="0" y="979157"/>
                  </a:lnTo>
                  <a:lnTo>
                    <a:pt x="25628" y="1004785"/>
                  </a:lnTo>
                  <a:lnTo>
                    <a:pt x="33477" y="1004785"/>
                  </a:lnTo>
                  <a:lnTo>
                    <a:pt x="59105" y="979157"/>
                  </a:lnTo>
                  <a:lnTo>
                    <a:pt x="59105" y="975233"/>
                  </a:lnTo>
                  <a:lnTo>
                    <a:pt x="59105" y="971321"/>
                  </a:lnTo>
                  <a:close/>
                </a:path>
                <a:path w="59689" h="1461134">
                  <a:moveTo>
                    <a:pt x="59105" y="498475"/>
                  </a:moveTo>
                  <a:lnTo>
                    <a:pt x="33477" y="472846"/>
                  </a:lnTo>
                  <a:lnTo>
                    <a:pt x="25628" y="472846"/>
                  </a:lnTo>
                  <a:lnTo>
                    <a:pt x="0" y="498475"/>
                  </a:lnTo>
                  <a:lnTo>
                    <a:pt x="0" y="506310"/>
                  </a:lnTo>
                  <a:lnTo>
                    <a:pt x="25628" y="531952"/>
                  </a:lnTo>
                  <a:lnTo>
                    <a:pt x="33477" y="531952"/>
                  </a:lnTo>
                  <a:lnTo>
                    <a:pt x="59105" y="506310"/>
                  </a:lnTo>
                  <a:lnTo>
                    <a:pt x="59105" y="502399"/>
                  </a:lnTo>
                  <a:lnTo>
                    <a:pt x="59105" y="498475"/>
                  </a:lnTo>
                  <a:close/>
                </a:path>
                <a:path w="59689" h="1461134">
                  <a:moveTo>
                    <a:pt x="59105" y="25641"/>
                  </a:moveTo>
                  <a:lnTo>
                    <a:pt x="33477" y="0"/>
                  </a:lnTo>
                  <a:lnTo>
                    <a:pt x="25628" y="0"/>
                  </a:lnTo>
                  <a:lnTo>
                    <a:pt x="0" y="25641"/>
                  </a:lnTo>
                  <a:lnTo>
                    <a:pt x="0" y="33477"/>
                  </a:lnTo>
                  <a:lnTo>
                    <a:pt x="25628" y="59105"/>
                  </a:lnTo>
                  <a:lnTo>
                    <a:pt x="33477" y="59105"/>
                  </a:lnTo>
                  <a:lnTo>
                    <a:pt x="59105" y="33477"/>
                  </a:lnTo>
                  <a:lnTo>
                    <a:pt x="59105" y="29552"/>
                  </a:lnTo>
                  <a:lnTo>
                    <a:pt x="59105" y="25641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10187007" y="6988705"/>
            <a:ext cx="2043430" cy="2165350"/>
            <a:chOff x="10187007" y="6988705"/>
            <a:chExt cx="2043430" cy="2165350"/>
          </a:xfrm>
          <a:solidFill>
            <a:schemeClr val="accent6">
              <a:lumMod val="40000"/>
              <a:lumOff val="60000"/>
            </a:schemeClr>
          </a:solidFill>
        </p:grpSpPr>
        <p:pic>
          <p:nvPicPr>
            <p:cNvPr id="68" name="object 6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87007" y="6988705"/>
              <a:ext cx="2043038" cy="2165018"/>
            </a:xfrm>
            <a:prstGeom prst="rect">
              <a:avLst/>
            </a:prstGeom>
            <a:grpFill/>
          </p:spPr>
        </p:pic>
        <p:pic>
          <p:nvPicPr>
            <p:cNvPr id="69" name="object 6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76264" y="7126610"/>
              <a:ext cx="75991" cy="75991"/>
            </a:xfrm>
            <a:prstGeom prst="rect">
              <a:avLst/>
            </a:prstGeom>
            <a:grpFill/>
          </p:spPr>
        </p:pic>
        <p:pic>
          <p:nvPicPr>
            <p:cNvPr id="70" name="object 7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76264" y="7422135"/>
              <a:ext cx="75991" cy="75991"/>
            </a:xfrm>
            <a:prstGeom prst="rect">
              <a:avLst/>
            </a:prstGeom>
            <a:grpFill/>
          </p:spPr>
        </p:pic>
        <p:pic>
          <p:nvPicPr>
            <p:cNvPr id="71" name="object 7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6264" y="7717659"/>
              <a:ext cx="75991" cy="75991"/>
            </a:xfrm>
            <a:prstGeom prst="rect">
              <a:avLst/>
            </a:prstGeom>
            <a:grpFill/>
          </p:spPr>
        </p:pic>
      </p:grpSp>
      <p:pic>
        <p:nvPicPr>
          <p:cNvPr id="73" name="object 7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555706" y="6996576"/>
            <a:ext cx="2388164" cy="2163756"/>
          </a:xfrm>
          <a:prstGeom prst="rect">
            <a:avLst/>
          </a:prstGeom>
        </p:spPr>
      </p:pic>
      <p:grpSp>
        <p:nvGrpSpPr>
          <p:cNvPr id="90" name="Group 89"/>
          <p:cNvGrpSpPr/>
          <p:nvPr/>
        </p:nvGrpSpPr>
        <p:grpSpPr>
          <a:xfrm>
            <a:off x="4184650" y="1543050"/>
            <a:ext cx="11286280" cy="3618690"/>
            <a:chOff x="806216" y="1500616"/>
            <a:chExt cx="11286280" cy="3618690"/>
          </a:xfrm>
        </p:grpSpPr>
        <p:pic>
          <p:nvPicPr>
            <p:cNvPr id="2" name="object 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07570" y="1500616"/>
              <a:ext cx="1647857" cy="667650"/>
            </a:xfrm>
            <a:prstGeom prst="rect">
              <a:avLst/>
            </a:prstGeom>
          </p:spPr>
        </p:pic>
        <p:sp>
          <p:nvSpPr>
            <p:cNvPr id="3" name="object 3"/>
            <p:cNvSpPr txBox="1"/>
            <p:nvPr/>
          </p:nvSpPr>
          <p:spPr>
            <a:xfrm>
              <a:off x="1489514" y="1593460"/>
              <a:ext cx="683895" cy="36512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2200" b="1" spc="-33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SEM</a:t>
              </a:r>
              <a:r>
                <a:rPr sz="2200" b="1" spc="-17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 </a:t>
              </a:r>
              <a:r>
                <a:rPr sz="2200" b="1" spc="-5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1</a:t>
              </a:r>
              <a:endParaRPr sz="2200">
                <a:latin typeface="Times New Roman"/>
                <a:cs typeface="Times New Roman"/>
              </a:endParaRPr>
            </a:p>
          </p:txBody>
        </p:sp>
        <p:pic>
          <p:nvPicPr>
            <p:cNvPr id="4" name="object 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29416" y="1501149"/>
              <a:ext cx="1645224" cy="666584"/>
            </a:xfrm>
            <a:prstGeom prst="rect">
              <a:avLst/>
            </a:prstGeom>
          </p:spPr>
        </p:pic>
        <p:sp>
          <p:nvSpPr>
            <p:cNvPr id="5" name="object 5"/>
            <p:cNvSpPr txBox="1"/>
            <p:nvPr/>
          </p:nvSpPr>
          <p:spPr>
            <a:xfrm>
              <a:off x="4510041" y="1593994"/>
              <a:ext cx="683895" cy="36512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2200" b="1" spc="-33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SEM</a:t>
              </a:r>
              <a:r>
                <a:rPr sz="2200" b="1" spc="-17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 </a:t>
              </a:r>
              <a:r>
                <a:rPr sz="2200" b="1" spc="-5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2</a:t>
              </a:r>
              <a:endParaRPr sz="2200">
                <a:latin typeface="Times New Roman"/>
                <a:cs typeface="Times New Roman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27009" y="1548838"/>
              <a:ext cx="1595332" cy="646369"/>
            </a:xfrm>
            <a:prstGeom prst="rect">
              <a:avLst/>
            </a:prstGeom>
          </p:spPr>
        </p:pic>
        <p:sp>
          <p:nvSpPr>
            <p:cNvPr id="7" name="object 7"/>
            <p:cNvSpPr txBox="1"/>
            <p:nvPr/>
          </p:nvSpPr>
          <p:spPr>
            <a:xfrm>
              <a:off x="7482699" y="1633239"/>
              <a:ext cx="683895" cy="36512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2200" b="1" spc="-33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SEM</a:t>
              </a:r>
              <a:r>
                <a:rPr sz="2200" b="1" spc="-17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 </a:t>
              </a:r>
              <a:r>
                <a:rPr sz="2200" b="1" spc="-5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3</a:t>
              </a:r>
              <a:endParaRPr sz="2200">
                <a:latin typeface="Times New Roman"/>
                <a:cs typeface="Times New Roman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52050" y="1543050"/>
              <a:ext cx="1647857" cy="667650"/>
            </a:xfrm>
            <a:prstGeom prst="rect">
              <a:avLst/>
            </a:prstGeom>
          </p:spPr>
        </p:pic>
        <p:sp>
          <p:nvSpPr>
            <p:cNvPr id="9" name="object 9"/>
            <p:cNvSpPr txBox="1"/>
            <p:nvPr/>
          </p:nvSpPr>
          <p:spPr>
            <a:xfrm>
              <a:off x="10534425" y="1591102"/>
              <a:ext cx="683895" cy="36512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2200" b="1" spc="-33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SEM</a:t>
              </a:r>
              <a:r>
                <a:rPr sz="2200" b="1" spc="-17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 </a:t>
              </a:r>
              <a:r>
                <a:rPr sz="2200" b="1" spc="-50" dirty="0">
                  <a:solidFill>
                    <a:srgbClr val="1A2417"/>
                  </a:solidFill>
                  <a:latin typeface="Times New Roman"/>
                  <a:cs typeface="Times New Roman"/>
                </a:rPr>
                <a:t>4</a:t>
              </a:r>
              <a:endParaRPr sz="2200">
                <a:latin typeface="Times New Roman"/>
                <a:cs typeface="Times New Roman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567669" y="1834441"/>
              <a:ext cx="1438910" cy="0"/>
            </a:xfrm>
            <a:custGeom>
              <a:avLst/>
              <a:gdLst/>
              <a:ahLst/>
              <a:cxnLst/>
              <a:rect l="l" t="t" r="r" b="b"/>
              <a:pathLst>
                <a:path w="1438910">
                  <a:moveTo>
                    <a:pt x="0" y="0"/>
                  </a:moveTo>
                  <a:lnTo>
                    <a:pt x="1438527" y="0"/>
                  </a:lnTo>
                </a:path>
              </a:pathLst>
            </a:custGeom>
            <a:ln w="84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08307" y="1821776"/>
              <a:ext cx="17145" cy="25400"/>
            </a:xfrm>
            <a:custGeom>
              <a:avLst/>
              <a:gdLst/>
              <a:ahLst/>
              <a:cxnLst/>
              <a:rect l="l" t="t" r="r" b="b"/>
              <a:pathLst>
                <a:path w="17145" h="25400">
                  <a:moveTo>
                    <a:pt x="0" y="0"/>
                  </a:moveTo>
                  <a:lnTo>
                    <a:pt x="16887" y="12665"/>
                  </a:lnTo>
                  <a:lnTo>
                    <a:pt x="0" y="25330"/>
                  </a:lnTo>
                  <a:lnTo>
                    <a:pt x="0" y="0"/>
                  </a:lnTo>
                  <a:close/>
                </a:path>
              </a:pathLst>
            </a:custGeom>
            <a:ln w="84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74649" y="1872136"/>
              <a:ext cx="1329690" cy="6985"/>
            </a:xfrm>
            <a:custGeom>
              <a:avLst/>
              <a:gdLst/>
              <a:ahLst/>
              <a:cxnLst/>
              <a:rect l="l" t="t" r="r" b="b"/>
              <a:pathLst>
                <a:path w="1329690" h="6985">
                  <a:moveTo>
                    <a:pt x="0" y="6467"/>
                  </a:moveTo>
                  <a:lnTo>
                    <a:pt x="1329141" y="0"/>
                  </a:lnTo>
                </a:path>
              </a:pathLst>
            </a:custGeom>
            <a:ln w="84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05840" y="1859461"/>
              <a:ext cx="16948" cy="2533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05840" y="1859461"/>
              <a:ext cx="17145" cy="25400"/>
            </a:xfrm>
            <a:custGeom>
              <a:avLst/>
              <a:gdLst/>
              <a:ahLst/>
              <a:cxnLst/>
              <a:rect l="l" t="t" r="r" b="b"/>
              <a:pathLst>
                <a:path w="17145" h="25400">
                  <a:moveTo>
                    <a:pt x="0" y="0"/>
                  </a:moveTo>
                  <a:lnTo>
                    <a:pt x="16948" y="12583"/>
                  </a:lnTo>
                  <a:lnTo>
                    <a:pt x="123" y="25330"/>
                  </a:lnTo>
                  <a:lnTo>
                    <a:pt x="0" y="0"/>
                  </a:lnTo>
                  <a:close/>
                </a:path>
              </a:pathLst>
            </a:custGeom>
            <a:ln w="84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622341" y="1872023"/>
              <a:ext cx="1407160" cy="8890"/>
            </a:xfrm>
            <a:custGeom>
              <a:avLst/>
              <a:gdLst/>
              <a:ahLst/>
              <a:cxnLst/>
              <a:rect l="l" t="t" r="r" b="b"/>
              <a:pathLst>
                <a:path w="1407159" h="8889">
                  <a:moveTo>
                    <a:pt x="0" y="0"/>
                  </a:moveTo>
                  <a:lnTo>
                    <a:pt x="1406912" y="8306"/>
                  </a:lnTo>
                </a:path>
              </a:pathLst>
            </a:custGeom>
            <a:ln w="84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031290" y="1867677"/>
              <a:ext cx="17145" cy="25400"/>
            </a:xfrm>
            <a:custGeom>
              <a:avLst/>
              <a:gdLst/>
              <a:ahLst/>
              <a:cxnLst/>
              <a:rect l="l" t="t" r="r" b="b"/>
              <a:pathLst>
                <a:path w="17145" h="25400">
                  <a:moveTo>
                    <a:pt x="149" y="0"/>
                  </a:moveTo>
                  <a:lnTo>
                    <a:pt x="16961" y="12764"/>
                  </a:lnTo>
                  <a:lnTo>
                    <a:pt x="0" y="25330"/>
                  </a:lnTo>
                  <a:lnTo>
                    <a:pt x="149" y="0"/>
                  </a:lnTo>
                  <a:close/>
                </a:path>
              </a:pathLst>
            </a:custGeom>
            <a:ln w="84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6" name="object 26"/>
            <p:cNvGrpSpPr/>
            <p:nvPr/>
          </p:nvGrpSpPr>
          <p:grpSpPr>
            <a:xfrm>
              <a:off x="806216" y="2532951"/>
              <a:ext cx="2188845" cy="2586355"/>
              <a:chOff x="806216" y="2532951"/>
              <a:chExt cx="2188845" cy="2586355"/>
            </a:xfrm>
          </p:grpSpPr>
          <p:pic>
            <p:nvPicPr>
              <p:cNvPr id="27" name="object 27"/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806216" y="2532951"/>
                <a:ext cx="2188672" cy="2586089"/>
              </a:xfrm>
              <a:prstGeom prst="rect">
                <a:avLst/>
              </a:prstGeom>
            </p:spPr>
          </p:pic>
          <p:pic>
            <p:nvPicPr>
              <p:cNvPr id="28" name="object 28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856887" y="2700400"/>
                <a:ext cx="67548" cy="67548"/>
              </a:xfrm>
              <a:prstGeom prst="rect">
                <a:avLst/>
              </a:prstGeom>
            </p:spPr>
          </p:pic>
          <p:pic>
            <p:nvPicPr>
              <p:cNvPr id="29" name="object 29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856887" y="2962151"/>
                <a:ext cx="67548" cy="67548"/>
              </a:xfrm>
              <a:prstGeom prst="rect">
                <a:avLst/>
              </a:prstGeom>
            </p:spPr>
          </p:pic>
          <p:pic>
            <p:nvPicPr>
              <p:cNvPr id="30" name="object 30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856887" y="3223901"/>
                <a:ext cx="67548" cy="67548"/>
              </a:xfrm>
              <a:prstGeom prst="rect">
                <a:avLst/>
              </a:prstGeom>
            </p:spPr>
          </p:pic>
          <p:pic>
            <p:nvPicPr>
              <p:cNvPr id="31" name="object 31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856887" y="3485651"/>
                <a:ext cx="67548" cy="67548"/>
              </a:xfrm>
              <a:prstGeom prst="rect">
                <a:avLst/>
              </a:prstGeom>
            </p:spPr>
          </p:pic>
          <p:pic>
            <p:nvPicPr>
              <p:cNvPr id="32" name="object 32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856887" y="4270901"/>
                <a:ext cx="67548" cy="67548"/>
              </a:xfrm>
              <a:prstGeom prst="rect">
                <a:avLst/>
              </a:prstGeom>
            </p:spPr>
          </p:pic>
          <p:pic>
            <p:nvPicPr>
              <p:cNvPr id="33" name="object 33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856887" y="4532651"/>
                <a:ext cx="67548" cy="67548"/>
              </a:xfrm>
              <a:prstGeom prst="rect">
                <a:avLst/>
              </a:prstGeom>
            </p:spPr>
          </p:pic>
        </p:grpSp>
        <p:grpSp>
          <p:nvGrpSpPr>
            <p:cNvPr id="34" name="object 34"/>
            <p:cNvGrpSpPr/>
            <p:nvPr/>
          </p:nvGrpSpPr>
          <p:grpSpPr>
            <a:xfrm>
              <a:off x="3772039" y="2532951"/>
              <a:ext cx="2188671" cy="2586089"/>
              <a:chOff x="3772039" y="2532951"/>
              <a:chExt cx="2188671" cy="2586089"/>
            </a:xfrm>
          </p:grpSpPr>
          <p:pic>
            <p:nvPicPr>
              <p:cNvPr id="35" name="object 35"/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3772039" y="2532951"/>
                <a:ext cx="2188671" cy="2586089"/>
              </a:xfrm>
              <a:prstGeom prst="rect">
                <a:avLst/>
              </a:prstGeom>
            </p:spPr>
          </p:pic>
          <p:pic>
            <p:nvPicPr>
              <p:cNvPr id="36" name="object 36"/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3878442" y="2700704"/>
                <a:ext cx="67548" cy="67548"/>
              </a:xfrm>
              <a:prstGeom prst="rect">
                <a:avLst/>
              </a:prstGeom>
            </p:spPr>
          </p:pic>
          <p:pic>
            <p:nvPicPr>
              <p:cNvPr id="37" name="object 37"/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3878442" y="2954010"/>
                <a:ext cx="67548" cy="67548"/>
              </a:xfrm>
              <a:prstGeom prst="rect">
                <a:avLst/>
              </a:prstGeom>
            </p:spPr>
          </p:pic>
          <p:pic>
            <p:nvPicPr>
              <p:cNvPr id="38" name="object 38"/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3878442" y="3460623"/>
                <a:ext cx="67548" cy="67548"/>
              </a:xfrm>
              <a:prstGeom prst="rect">
                <a:avLst/>
              </a:prstGeom>
            </p:spPr>
          </p:pic>
          <p:pic>
            <p:nvPicPr>
              <p:cNvPr id="39" name="object 39"/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3878442" y="3967237"/>
                <a:ext cx="67548" cy="67548"/>
              </a:xfrm>
              <a:prstGeom prst="rect">
                <a:avLst/>
              </a:prstGeom>
            </p:spPr>
          </p:pic>
        </p:grpSp>
        <p:grpSp>
          <p:nvGrpSpPr>
            <p:cNvPr id="42" name="object 42"/>
            <p:cNvGrpSpPr/>
            <p:nvPr/>
          </p:nvGrpSpPr>
          <p:grpSpPr>
            <a:xfrm>
              <a:off x="6811903" y="2532951"/>
              <a:ext cx="2188845" cy="2586355"/>
              <a:chOff x="6811903" y="2532951"/>
              <a:chExt cx="2188845" cy="2586355"/>
            </a:xfrm>
          </p:grpSpPr>
          <p:pic>
            <p:nvPicPr>
              <p:cNvPr id="43" name="object 43"/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6811903" y="2532951"/>
                <a:ext cx="2188672" cy="2586089"/>
              </a:xfrm>
              <a:prstGeom prst="rect">
                <a:avLst/>
              </a:prstGeom>
            </p:spPr>
          </p:pic>
          <p:sp>
            <p:nvSpPr>
              <p:cNvPr id="44" name="object 44"/>
              <p:cNvSpPr/>
              <p:nvPr/>
            </p:nvSpPr>
            <p:spPr>
              <a:xfrm>
                <a:off x="6847573" y="2686530"/>
                <a:ext cx="59690" cy="2254885"/>
              </a:xfrm>
              <a:custGeom>
                <a:avLst/>
                <a:gdLst/>
                <a:ahLst/>
                <a:cxnLst/>
                <a:rect l="l" t="t" r="r" b="b"/>
                <a:pathLst>
                  <a:path w="59690" h="2254885">
                    <a:moveTo>
                      <a:pt x="59105" y="2220963"/>
                    </a:moveTo>
                    <a:lnTo>
                      <a:pt x="33477" y="2195322"/>
                    </a:lnTo>
                    <a:lnTo>
                      <a:pt x="25641" y="2195322"/>
                    </a:lnTo>
                    <a:lnTo>
                      <a:pt x="0" y="2220963"/>
                    </a:lnTo>
                    <a:lnTo>
                      <a:pt x="0" y="2228799"/>
                    </a:lnTo>
                    <a:lnTo>
                      <a:pt x="25641" y="2254427"/>
                    </a:lnTo>
                    <a:lnTo>
                      <a:pt x="33477" y="2254427"/>
                    </a:lnTo>
                    <a:lnTo>
                      <a:pt x="59105" y="2228799"/>
                    </a:lnTo>
                    <a:lnTo>
                      <a:pt x="59105" y="2224875"/>
                    </a:lnTo>
                    <a:lnTo>
                      <a:pt x="59105" y="2220963"/>
                    </a:lnTo>
                    <a:close/>
                  </a:path>
                  <a:path w="59690" h="2254885">
                    <a:moveTo>
                      <a:pt x="59105" y="1781898"/>
                    </a:moveTo>
                    <a:lnTo>
                      <a:pt x="33477" y="1756257"/>
                    </a:lnTo>
                    <a:lnTo>
                      <a:pt x="25641" y="1756257"/>
                    </a:lnTo>
                    <a:lnTo>
                      <a:pt x="0" y="1781898"/>
                    </a:lnTo>
                    <a:lnTo>
                      <a:pt x="0" y="1789734"/>
                    </a:lnTo>
                    <a:lnTo>
                      <a:pt x="25641" y="1815363"/>
                    </a:lnTo>
                    <a:lnTo>
                      <a:pt x="33477" y="1815363"/>
                    </a:lnTo>
                    <a:lnTo>
                      <a:pt x="59105" y="1789734"/>
                    </a:lnTo>
                    <a:lnTo>
                      <a:pt x="59105" y="1785810"/>
                    </a:lnTo>
                    <a:lnTo>
                      <a:pt x="59105" y="1781898"/>
                    </a:lnTo>
                    <a:close/>
                  </a:path>
                  <a:path w="59690" h="2254885">
                    <a:moveTo>
                      <a:pt x="59105" y="1342834"/>
                    </a:moveTo>
                    <a:lnTo>
                      <a:pt x="33477" y="1317193"/>
                    </a:lnTo>
                    <a:lnTo>
                      <a:pt x="25641" y="1317193"/>
                    </a:lnTo>
                    <a:lnTo>
                      <a:pt x="0" y="1342834"/>
                    </a:lnTo>
                    <a:lnTo>
                      <a:pt x="0" y="1350670"/>
                    </a:lnTo>
                    <a:lnTo>
                      <a:pt x="25641" y="1376299"/>
                    </a:lnTo>
                    <a:lnTo>
                      <a:pt x="33477" y="1376299"/>
                    </a:lnTo>
                    <a:lnTo>
                      <a:pt x="59105" y="1350670"/>
                    </a:lnTo>
                    <a:lnTo>
                      <a:pt x="59105" y="1346746"/>
                    </a:lnTo>
                    <a:lnTo>
                      <a:pt x="59105" y="1342834"/>
                    </a:lnTo>
                    <a:close/>
                  </a:path>
                  <a:path w="59690" h="2254885">
                    <a:moveTo>
                      <a:pt x="59105" y="903770"/>
                    </a:moveTo>
                    <a:lnTo>
                      <a:pt x="33477" y="878128"/>
                    </a:lnTo>
                    <a:lnTo>
                      <a:pt x="25641" y="878128"/>
                    </a:lnTo>
                    <a:lnTo>
                      <a:pt x="0" y="903770"/>
                    </a:lnTo>
                    <a:lnTo>
                      <a:pt x="0" y="911606"/>
                    </a:lnTo>
                    <a:lnTo>
                      <a:pt x="25641" y="937234"/>
                    </a:lnTo>
                    <a:lnTo>
                      <a:pt x="33477" y="937234"/>
                    </a:lnTo>
                    <a:lnTo>
                      <a:pt x="59105" y="911606"/>
                    </a:lnTo>
                    <a:lnTo>
                      <a:pt x="59105" y="907681"/>
                    </a:lnTo>
                    <a:lnTo>
                      <a:pt x="59105" y="903770"/>
                    </a:lnTo>
                    <a:close/>
                  </a:path>
                  <a:path w="59690" h="2254885">
                    <a:moveTo>
                      <a:pt x="59105" y="464705"/>
                    </a:moveTo>
                    <a:lnTo>
                      <a:pt x="33477" y="439064"/>
                    </a:lnTo>
                    <a:lnTo>
                      <a:pt x="25641" y="439064"/>
                    </a:lnTo>
                    <a:lnTo>
                      <a:pt x="0" y="464705"/>
                    </a:lnTo>
                    <a:lnTo>
                      <a:pt x="0" y="472541"/>
                    </a:lnTo>
                    <a:lnTo>
                      <a:pt x="25641" y="498170"/>
                    </a:lnTo>
                    <a:lnTo>
                      <a:pt x="33477" y="498170"/>
                    </a:lnTo>
                    <a:lnTo>
                      <a:pt x="59105" y="472541"/>
                    </a:lnTo>
                    <a:lnTo>
                      <a:pt x="59105" y="468617"/>
                    </a:lnTo>
                    <a:lnTo>
                      <a:pt x="59105" y="464705"/>
                    </a:lnTo>
                    <a:close/>
                  </a:path>
                  <a:path w="59690" h="2254885">
                    <a:moveTo>
                      <a:pt x="59105" y="25641"/>
                    </a:moveTo>
                    <a:lnTo>
                      <a:pt x="33477" y="0"/>
                    </a:lnTo>
                    <a:lnTo>
                      <a:pt x="25641" y="0"/>
                    </a:lnTo>
                    <a:lnTo>
                      <a:pt x="0" y="25641"/>
                    </a:lnTo>
                    <a:lnTo>
                      <a:pt x="0" y="33477"/>
                    </a:lnTo>
                    <a:lnTo>
                      <a:pt x="25641" y="59105"/>
                    </a:lnTo>
                    <a:lnTo>
                      <a:pt x="33477" y="59105"/>
                    </a:lnTo>
                    <a:lnTo>
                      <a:pt x="59105" y="33477"/>
                    </a:lnTo>
                    <a:lnTo>
                      <a:pt x="59105" y="29552"/>
                    </a:lnTo>
                    <a:lnTo>
                      <a:pt x="59105" y="2564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46" name="object 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975850" y="2457451"/>
              <a:ext cx="2116646" cy="1710166"/>
            </a:xfrm>
            <a:prstGeom prst="rect">
              <a:avLst/>
            </a:prstGeom>
          </p:spPr>
        </p:pic>
        <p:sp>
          <p:nvSpPr>
            <p:cNvPr id="75" name="object 75"/>
            <p:cNvSpPr txBox="1"/>
            <p:nvPr/>
          </p:nvSpPr>
          <p:spPr>
            <a:xfrm>
              <a:off x="1040103" y="2565236"/>
              <a:ext cx="1805939" cy="22006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14500"/>
                </a:lnSpc>
                <a:spcBef>
                  <a:spcPts val="100"/>
                </a:spcBef>
              </a:pPr>
              <a:r>
                <a:rPr lang="en-US" sz="1500" spc="-60" dirty="0" smtClean="0">
                  <a:latin typeface="+mj-lt"/>
                  <a:cs typeface="Arial MT"/>
                </a:rPr>
                <a:t>Genetics</a:t>
              </a:r>
            </a:p>
            <a:p>
              <a:pPr marL="12700" marR="5080">
                <a:lnSpc>
                  <a:spcPct val="114500"/>
                </a:lnSpc>
                <a:spcBef>
                  <a:spcPts val="100"/>
                </a:spcBef>
              </a:pPr>
              <a:r>
                <a:rPr lang="en-US" sz="1500" spc="-60" dirty="0" smtClean="0">
                  <a:latin typeface="+mj-lt"/>
                  <a:cs typeface="Arial MT"/>
                </a:rPr>
                <a:t>Cell Biology </a:t>
              </a:r>
            </a:p>
            <a:p>
              <a:pPr marL="12700" marR="5080">
                <a:lnSpc>
                  <a:spcPct val="114500"/>
                </a:lnSpc>
                <a:spcBef>
                  <a:spcPts val="100"/>
                </a:spcBef>
              </a:pPr>
              <a:r>
                <a:rPr lang="en-US" sz="1500" spc="-60" dirty="0" smtClean="0">
                  <a:latin typeface="+mj-lt"/>
                  <a:cs typeface="Arial MT"/>
                </a:rPr>
                <a:t>Micro Biology</a:t>
              </a:r>
            </a:p>
            <a:p>
              <a:pPr marL="12700" marR="5080">
                <a:lnSpc>
                  <a:spcPct val="114500"/>
                </a:lnSpc>
                <a:spcBef>
                  <a:spcPts val="100"/>
                </a:spcBef>
              </a:pPr>
              <a:r>
                <a:rPr lang="en-US" sz="1500" spc="-60" dirty="0" smtClean="0">
                  <a:latin typeface="+mj-lt"/>
                  <a:cs typeface="Arial MT"/>
                </a:rPr>
                <a:t>Environ mental Biotechnology</a:t>
              </a:r>
            </a:p>
            <a:p>
              <a:pPr marL="12700" marR="5080">
                <a:lnSpc>
                  <a:spcPct val="114500"/>
                </a:lnSpc>
                <a:spcBef>
                  <a:spcPts val="100"/>
                </a:spcBef>
              </a:pPr>
              <a:r>
                <a:rPr lang="en-US" sz="1500" spc="-60" dirty="0" smtClean="0">
                  <a:latin typeface="+mj-lt"/>
                  <a:cs typeface="Arial MT"/>
                </a:rPr>
                <a:t>Bio Chemistry</a:t>
              </a:r>
            </a:p>
            <a:p>
              <a:pPr marL="12700" marR="5080">
                <a:lnSpc>
                  <a:spcPct val="114500"/>
                </a:lnSpc>
                <a:spcBef>
                  <a:spcPts val="100"/>
                </a:spcBef>
              </a:pPr>
              <a:r>
                <a:rPr lang="en-US" sz="1500" spc="-60" dirty="0" smtClean="0">
                  <a:latin typeface="+mj-lt"/>
                  <a:cs typeface="Arial MT"/>
                </a:rPr>
                <a:t>Communicative competence</a:t>
              </a:r>
              <a:endParaRPr sz="1500">
                <a:latin typeface="+mj-lt"/>
                <a:cs typeface="Arial MT"/>
              </a:endParaRPr>
            </a:p>
          </p:txBody>
        </p:sp>
        <p:sp>
          <p:nvSpPr>
            <p:cNvPr id="76" name="object 76"/>
            <p:cNvSpPr txBox="1"/>
            <p:nvPr/>
          </p:nvSpPr>
          <p:spPr>
            <a:xfrm>
              <a:off x="4048070" y="2564930"/>
              <a:ext cx="1899285" cy="205838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>
                <a:lnSpc>
                  <a:spcPct val="114599"/>
                </a:lnSpc>
                <a:spcBef>
                  <a:spcPts val="95"/>
                </a:spcBef>
              </a:pPr>
              <a:r>
                <a:rPr lang="en-US" sz="1600" spc="-30" dirty="0" smtClean="0">
                  <a:latin typeface="+mj-lt"/>
                  <a:cs typeface="Arial MT"/>
                </a:rPr>
                <a:t>Computer Applications</a:t>
              </a:r>
            </a:p>
            <a:p>
              <a:pPr marL="12700" marR="5080">
                <a:lnSpc>
                  <a:spcPct val="114599"/>
                </a:lnSpc>
                <a:spcBef>
                  <a:spcPts val="95"/>
                </a:spcBef>
              </a:pPr>
              <a:r>
                <a:rPr lang="en-US" sz="1600" spc="-30" dirty="0" smtClean="0">
                  <a:latin typeface="+mj-lt"/>
                  <a:cs typeface="Arial MT"/>
                </a:rPr>
                <a:t>Environmental Awareness Activity</a:t>
              </a:r>
            </a:p>
            <a:p>
              <a:pPr marL="12700" marR="5080">
                <a:lnSpc>
                  <a:spcPct val="114599"/>
                </a:lnSpc>
                <a:spcBef>
                  <a:spcPts val="95"/>
                </a:spcBef>
              </a:pPr>
              <a:r>
                <a:rPr lang="en-US" sz="1600" spc="-30" dirty="0" smtClean="0">
                  <a:latin typeface="+mj-lt"/>
                  <a:cs typeface="Arial MT"/>
                </a:rPr>
                <a:t>Immunology</a:t>
              </a:r>
            </a:p>
            <a:p>
              <a:pPr marL="12700" marR="5080">
                <a:lnSpc>
                  <a:spcPct val="114599"/>
                </a:lnSpc>
                <a:spcBef>
                  <a:spcPts val="95"/>
                </a:spcBef>
              </a:pPr>
              <a:r>
                <a:rPr lang="en-US" sz="1600" spc="-30" dirty="0" smtClean="0">
                  <a:latin typeface="+mj-lt"/>
                  <a:cs typeface="Arial MT"/>
                </a:rPr>
                <a:t>Molecular Biology-I</a:t>
              </a:r>
            </a:p>
            <a:p>
              <a:pPr marL="12700" marR="5080">
                <a:lnSpc>
                  <a:spcPct val="114599"/>
                </a:lnSpc>
                <a:spcBef>
                  <a:spcPts val="95"/>
                </a:spcBef>
              </a:pPr>
              <a:r>
                <a:rPr lang="en-US" sz="1600" spc="-30" dirty="0" smtClean="0">
                  <a:latin typeface="+mj-lt"/>
                  <a:cs typeface="Arial MT"/>
                </a:rPr>
                <a:t>Molecular Biology –II</a:t>
              </a:r>
            </a:p>
            <a:p>
              <a:pPr marL="12700" marR="5080">
                <a:lnSpc>
                  <a:spcPct val="114599"/>
                </a:lnSpc>
                <a:spcBef>
                  <a:spcPts val="95"/>
                </a:spcBef>
              </a:pPr>
              <a:r>
                <a:rPr lang="en-US" sz="1600" spc="-30" dirty="0" smtClean="0">
                  <a:latin typeface="+mj-lt"/>
                  <a:cs typeface="Arial MT"/>
                </a:rPr>
                <a:t>R-DNA Technology</a:t>
              </a:r>
            </a:p>
          </p:txBody>
        </p:sp>
        <p:sp>
          <p:nvSpPr>
            <p:cNvPr id="77" name="object 77"/>
            <p:cNvSpPr txBox="1"/>
            <p:nvPr/>
          </p:nvSpPr>
          <p:spPr>
            <a:xfrm>
              <a:off x="7004942" y="2570662"/>
              <a:ext cx="1802274" cy="2292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spcBef>
                  <a:spcPts val="100"/>
                </a:spcBef>
              </a:pPr>
              <a:r>
                <a:rPr lang="en-US" sz="1600" spc="-60" dirty="0" smtClean="0">
                  <a:latin typeface="+mj-lt"/>
                  <a:cs typeface="Arial MT"/>
                </a:rPr>
                <a:t>Human Values and Professional Ethics</a:t>
              </a:r>
            </a:p>
            <a:p>
              <a:pPr marL="12700" marR="5080">
                <a:spcBef>
                  <a:spcPts val="100"/>
                </a:spcBef>
              </a:pPr>
              <a:r>
                <a:rPr lang="en-US" sz="1600" spc="-60" dirty="0" smtClean="0">
                  <a:latin typeface="+mj-lt"/>
                  <a:cs typeface="Arial MT"/>
                </a:rPr>
                <a:t>Biostatics and Research Methodology</a:t>
              </a:r>
            </a:p>
            <a:p>
              <a:pPr marL="12700" marR="5080">
                <a:spcBef>
                  <a:spcPts val="100"/>
                </a:spcBef>
              </a:pPr>
              <a:r>
                <a:rPr lang="en-US" sz="1600" spc="-60" dirty="0" smtClean="0">
                  <a:latin typeface="+mj-lt"/>
                  <a:cs typeface="Arial MT"/>
                </a:rPr>
                <a:t>Plant and Agricultural Biotechnology</a:t>
              </a:r>
            </a:p>
            <a:p>
              <a:pPr marL="12700" marR="5080">
                <a:spcBef>
                  <a:spcPts val="100"/>
                </a:spcBef>
              </a:pPr>
              <a:r>
                <a:rPr lang="en-US" sz="1600" spc="-60" dirty="0" smtClean="0">
                  <a:latin typeface="+mj-lt"/>
                  <a:cs typeface="Arial MT"/>
                </a:rPr>
                <a:t>Animal Biotechnology</a:t>
              </a:r>
            </a:p>
            <a:p>
              <a:pPr marL="12700" marR="5080">
                <a:spcBef>
                  <a:spcPts val="100"/>
                </a:spcBef>
              </a:pPr>
              <a:r>
                <a:rPr lang="en-US" sz="1600" spc="-60" dirty="0" smtClean="0">
                  <a:latin typeface="+mj-lt"/>
                  <a:cs typeface="Arial MT"/>
                </a:rPr>
                <a:t>Medical Biotechnology</a:t>
              </a:r>
            </a:p>
            <a:p>
              <a:pPr marL="12700" marR="5080">
                <a:spcBef>
                  <a:spcPts val="100"/>
                </a:spcBef>
              </a:pPr>
              <a:r>
                <a:rPr lang="en-US" sz="1600" spc="-60" dirty="0" smtClean="0">
                  <a:latin typeface="+mj-lt"/>
                  <a:cs typeface="Arial MT"/>
                </a:rPr>
                <a:t>Bioinformatics</a:t>
              </a:r>
              <a:endParaRPr sz="1600">
                <a:latin typeface="+mj-lt"/>
                <a:cs typeface="Arial MT"/>
              </a:endParaRPr>
            </a:p>
          </p:txBody>
        </p:sp>
        <p:sp>
          <p:nvSpPr>
            <p:cNvPr id="78" name="object 78"/>
            <p:cNvSpPr txBox="1"/>
            <p:nvPr/>
          </p:nvSpPr>
          <p:spPr>
            <a:xfrm>
              <a:off x="10026416" y="2643616"/>
              <a:ext cx="1981200" cy="118391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14500"/>
                </a:lnSpc>
                <a:spcBef>
                  <a:spcPts val="100"/>
                </a:spcBef>
                <a:buFont typeface="Arial" pitchFamily="34" charset="0"/>
                <a:buChar char="•"/>
              </a:pPr>
              <a:r>
                <a:rPr lang="en-US" sz="1600" spc="-10" dirty="0" smtClean="0">
                  <a:latin typeface="+mj-lt"/>
                  <a:cs typeface="Arial MT"/>
                </a:rPr>
                <a:t>Bioprocess Engineering</a:t>
              </a:r>
            </a:p>
            <a:p>
              <a:pPr marL="12700" marR="5080">
                <a:lnSpc>
                  <a:spcPct val="114500"/>
                </a:lnSpc>
                <a:spcBef>
                  <a:spcPts val="100"/>
                </a:spcBef>
                <a:buFont typeface="Arial" pitchFamily="34" charset="0"/>
                <a:buChar char="•"/>
              </a:pPr>
              <a:r>
                <a:rPr lang="en-US" sz="1600" spc="-10" dirty="0" err="1" smtClean="0">
                  <a:latin typeface="+mj-lt"/>
                  <a:cs typeface="Arial MT"/>
                </a:rPr>
                <a:t>Nano</a:t>
              </a:r>
              <a:r>
                <a:rPr lang="en-US" sz="1600" spc="-10" dirty="0" smtClean="0">
                  <a:latin typeface="+mj-lt"/>
                  <a:cs typeface="Arial MT"/>
                </a:rPr>
                <a:t> biotechnology</a:t>
              </a:r>
            </a:p>
            <a:p>
              <a:pPr marL="12700" marR="5080">
                <a:lnSpc>
                  <a:spcPct val="114500"/>
                </a:lnSpc>
                <a:spcBef>
                  <a:spcPts val="100"/>
                </a:spcBef>
                <a:buFont typeface="Arial" pitchFamily="34" charset="0"/>
                <a:buChar char="•"/>
              </a:pPr>
              <a:r>
                <a:rPr lang="en-US" sz="1600" spc="-10" dirty="0" smtClean="0">
                  <a:latin typeface="+mj-lt"/>
                  <a:cs typeface="Arial MT"/>
                </a:rPr>
                <a:t>Food Biotechnology</a:t>
              </a:r>
            </a:p>
            <a:p>
              <a:pPr marL="12700" marR="5080">
                <a:lnSpc>
                  <a:spcPct val="114500"/>
                </a:lnSpc>
                <a:spcBef>
                  <a:spcPts val="100"/>
                </a:spcBef>
                <a:buFont typeface="Arial" pitchFamily="34" charset="0"/>
                <a:buChar char="•"/>
              </a:pPr>
              <a:r>
                <a:rPr lang="en-US" sz="1600" spc="-10" dirty="0" smtClean="0">
                  <a:latin typeface="+mj-lt"/>
                  <a:cs typeface="Arial MT"/>
                </a:rPr>
                <a:t>Project</a:t>
              </a:r>
              <a:endParaRPr sz="1600">
                <a:latin typeface="+mj-lt"/>
                <a:cs typeface="Arial MT"/>
              </a:endParaRPr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1867392" y="5518941"/>
            <a:ext cx="1706880" cy="1127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17500"/>
              </a:lnSpc>
              <a:spcBef>
                <a:spcPts val="95"/>
              </a:spcBef>
            </a:pPr>
            <a:r>
              <a:rPr sz="2050" spc="-10" dirty="0">
                <a:latin typeface="Arial MT"/>
                <a:cs typeface="Arial MT"/>
              </a:rPr>
              <a:t>EXTRA </a:t>
            </a:r>
            <a:r>
              <a:rPr sz="2050" spc="-25" dirty="0">
                <a:latin typeface="Arial MT"/>
                <a:cs typeface="Arial MT"/>
              </a:rPr>
              <a:t>CURRICULAR </a:t>
            </a:r>
            <a:r>
              <a:rPr sz="2050" spc="-10" dirty="0">
                <a:latin typeface="Arial MT"/>
                <a:cs typeface="Arial MT"/>
              </a:rPr>
              <a:t>ACTIVITIES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135610" y="5708538"/>
            <a:ext cx="1324610" cy="78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 marR="5080" indent="-27940">
              <a:lnSpc>
                <a:spcPct val="115799"/>
              </a:lnSpc>
              <a:spcBef>
                <a:spcPts val="100"/>
              </a:spcBef>
            </a:pPr>
            <a:r>
              <a:rPr sz="2150" spc="-10" dirty="0">
                <a:latin typeface="+mn-lt"/>
                <a:cs typeface="Arial MT"/>
              </a:rPr>
              <a:t>STUDENT </a:t>
            </a:r>
            <a:r>
              <a:rPr sz="2150" spc="-70" dirty="0">
                <a:latin typeface="+mn-lt"/>
                <a:cs typeface="Arial MT"/>
              </a:rPr>
              <a:t>SUPPORT</a:t>
            </a:r>
            <a:endParaRPr sz="2150">
              <a:latin typeface="+mn-lt"/>
              <a:cs typeface="Arial MT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387265" y="5629934"/>
            <a:ext cx="1537970" cy="8007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9225" marR="5080" indent="-137160">
              <a:lnSpc>
                <a:spcPct val="118200"/>
              </a:lnSpc>
              <a:spcBef>
                <a:spcPts val="90"/>
              </a:spcBef>
            </a:pPr>
            <a:r>
              <a:rPr sz="2150" dirty="0">
                <a:latin typeface="+mj-lt"/>
                <a:cs typeface="Arial MT"/>
              </a:rPr>
              <a:t>NON-</a:t>
            </a:r>
            <a:r>
              <a:rPr sz="2150" spc="-20" dirty="0">
                <a:latin typeface="+mj-lt"/>
                <a:cs typeface="Arial MT"/>
              </a:rPr>
              <a:t>CGPA </a:t>
            </a:r>
            <a:r>
              <a:rPr sz="2150" spc="-10" dirty="0">
                <a:latin typeface="+mj-lt"/>
                <a:cs typeface="Arial MT"/>
              </a:rPr>
              <a:t>COURSES</a:t>
            </a:r>
            <a:endParaRPr sz="2150">
              <a:latin typeface="+mj-lt"/>
              <a:cs typeface="Arial MT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4543006" y="5789453"/>
            <a:ext cx="210312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95"/>
              </a:spcBef>
            </a:pPr>
            <a:r>
              <a:rPr sz="1750" spc="-10" dirty="0">
                <a:latin typeface="+mj-lt"/>
                <a:cs typeface="Arial MT"/>
              </a:rPr>
              <a:t>STUDENT</a:t>
            </a:r>
            <a:r>
              <a:rPr sz="1750" spc="-75" dirty="0">
                <a:latin typeface="+mj-lt"/>
                <a:cs typeface="Arial MT"/>
              </a:rPr>
              <a:t> </a:t>
            </a:r>
            <a:r>
              <a:rPr sz="1750" spc="-10" dirty="0">
                <a:latin typeface="+mj-lt"/>
                <a:cs typeface="Arial MT"/>
              </a:rPr>
              <a:t>CENTRIC METHODS</a:t>
            </a:r>
            <a:endParaRPr sz="1750">
              <a:latin typeface="+mj-lt"/>
              <a:cs typeface="Arial MT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914946" y="6948964"/>
            <a:ext cx="1480820" cy="6619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08279">
              <a:lnSpc>
                <a:spcPct val="116799"/>
              </a:lnSpc>
              <a:spcBef>
                <a:spcPts val="95"/>
              </a:spcBef>
              <a:buFont typeface="Arial" pitchFamily="34" charset="0"/>
              <a:buChar char="•"/>
            </a:pPr>
            <a:r>
              <a:rPr lang="en-US" sz="1850" spc="-10" dirty="0" smtClean="0">
                <a:latin typeface="Arial MT"/>
                <a:cs typeface="Arial MT"/>
              </a:rPr>
              <a:t>Sports </a:t>
            </a:r>
          </a:p>
          <a:p>
            <a:pPr marL="12700" marR="5080" indent="208279">
              <a:lnSpc>
                <a:spcPct val="116799"/>
              </a:lnSpc>
              <a:spcBef>
                <a:spcPts val="95"/>
              </a:spcBef>
              <a:buFont typeface="Arial" pitchFamily="34" charset="0"/>
              <a:buChar char="•"/>
            </a:pPr>
            <a:r>
              <a:rPr lang="en-US" sz="1850" spc="-45" dirty="0" smtClean="0">
                <a:latin typeface="Arial MT"/>
                <a:cs typeface="Arial MT"/>
              </a:rPr>
              <a:t>Resonance</a:t>
            </a:r>
            <a:endParaRPr lang="en-US" sz="1850" dirty="0">
              <a:latin typeface="Arial MT"/>
              <a:cs typeface="Arial MT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708650" y="7043532"/>
            <a:ext cx="2438400" cy="16478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" marR="227965">
              <a:lnSpc>
                <a:spcPct val="119300"/>
              </a:lnSpc>
              <a:spcBef>
                <a:spcPts val="95"/>
              </a:spcBef>
              <a:buFont typeface="Arial" pitchFamily="34" charset="0"/>
              <a:buChar char="•"/>
            </a:pPr>
            <a:r>
              <a:rPr lang="en-US" sz="1600" spc="-10" dirty="0" smtClean="0">
                <a:latin typeface="+mj-lt"/>
                <a:cs typeface="Arial MT"/>
              </a:rPr>
              <a:t> </a:t>
            </a:r>
            <a:r>
              <a:rPr lang="en-US" spc="-10" dirty="0" smtClean="0">
                <a:latin typeface="+mj-lt"/>
                <a:cs typeface="Arial MT"/>
              </a:rPr>
              <a:t>Academic counseling </a:t>
            </a:r>
          </a:p>
          <a:p>
            <a:pPr marL="31750" marR="227965">
              <a:lnSpc>
                <a:spcPct val="119300"/>
              </a:lnSpc>
              <a:spcBef>
                <a:spcPts val="95"/>
              </a:spcBef>
              <a:buFont typeface="Arial" pitchFamily="34" charset="0"/>
              <a:buChar char="•"/>
            </a:pPr>
            <a:r>
              <a:rPr lang="en-US" spc="-10" dirty="0" smtClean="0">
                <a:latin typeface="+mj-lt"/>
                <a:cs typeface="Arial MT"/>
              </a:rPr>
              <a:t> Generic Electives</a:t>
            </a:r>
          </a:p>
          <a:p>
            <a:pPr marL="12700" marR="401955" indent="19050">
              <a:lnSpc>
                <a:spcPct val="116700"/>
              </a:lnSpc>
              <a:spcBef>
                <a:spcPts val="40"/>
              </a:spcBef>
              <a:buFont typeface="Arial" pitchFamily="34" charset="0"/>
              <a:buChar char="•"/>
            </a:pPr>
            <a:r>
              <a:rPr lang="en-US" spc="-10" dirty="0" smtClean="0">
                <a:latin typeface="+mj-lt"/>
                <a:cs typeface="Arial MT"/>
              </a:rPr>
              <a:t> Mentoring </a:t>
            </a:r>
          </a:p>
          <a:p>
            <a:pPr marL="12700" marR="401955" indent="19050">
              <a:lnSpc>
                <a:spcPct val="116700"/>
              </a:lnSpc>
              <a:spcBef>
                <a:spcPts val="40"/>
              </a:spcBef>
              <a:buFont typeface="Arial" pitchFamily="34" charset="0"/>
              <a:buChar char="•"/>
            </a:pPr>
            <a:r>
              <a:rPr lang="en-US" spc="-70" dirty="0" smtClean="0">
                <a:latin typeface="+mj-lt"/>
                <a:cs typeface="Arial MT"/>
              </a:rPr>
              <a:t> Self</a:t>
            </a:r>
            <a:r>
              <a:rPr lang="en-US" spc="-20" dirty="0" smtClean="0">
                <a:latin typeface="+mj-lt"/>
                <a:cs typeface="Arial MT"/>
              </a:rPr>
              <a:t> </a:t>
            </a:r>
            <a:r>
              <a:rPr lang="en-US" spc="-10" dirty="0" smtClean="0">
                <a:latin typeface="+mj-lt"/>
                <a:cs typeface="Arial MT"/>
              </a:rPr>
              <a:t>study</a:t>
            </a:r>
            <a:endParaRPr lang="en-US" dirty="0" smtClean="0">
              <a:latin typeface="+mj-lt"/>
              <a:cs typeface="Arial MT"/>
            </a:endParaRPr>
          </a:p>
          <a:p>
            <a:pPr marL="31750">
              <a:lnSpc>
                <a:spcPct val="100000"/>
              </a:lnSpc>
              <a:spcBef>
                <a:spcPts val="310"/>
              </a:spcBef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Arial MT"/>
              </a:rPr>
              <a:t> Add-</a:t>
            </a:r>
            <a:r>
              <a:rPr lang="en-US" spc="55" dirty="0" smtClean="0">
                <a:latin typeface="+mj-lt"/>
                <a:cs typeface="Arial MT"/>
              </a:rPr>
              <a:t>on</a:t>
            </a:r>
            <a:r>
              <a:rPr lang="en-US" spc="155" dirty="0" smtClean="0">
                <a:latin typeface="+mj-lt"/>
                <a:cs typeface="Arial MT"/>
              </a:rPr>
              <a:t> </a:t>
            </a:r>
            <a:r>
              <a:rPr lang="en-US" spc="-10" dirty="0" smtClean="0">
                <a:latin typeface="+mj-lt"/>
                <a:cs typeface="Arial MT"/>
              </a:rPr>
              <a:t>course</a:t>
            </a:r>
            <a:endParaRPr lang="en-US" dirty="0">
              <a:latin typeface="+mj-lt"/>
              <a:cs typeface="Arial MT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0766738" y="6970927"/>
            <a:ext cx="901700" cy="11736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7500"/>
              </a:lnSpc>
              <a:spcBef>
                <a:spcPts val="90"/>
              </a:spcBef>
            </a:pPr>
            <a:r>
              <a:rPr lang="en-US" sz="1600" spc="-10" dirty="0" smtClean="0">
                <a:latin typeface="+mn-lt"/>
                <a:cs typeface="Arial MT"/>
              </a:rPr>
              <a:t>Planet NPTEL Bridge </a:t>
            </a:r>
            <a:r>
              <a:rPr lang="en-US" sz="1600" spc="-40" dirty="0" smtClean="0">
                <a:latin typeface="+mn-lt"/>
                <a:cs typeface="Arial MT"/>
              </a:rPr>
              <a:t>Course</a:t>
            </a:r>
            <a:endParaRPr lang="en-US" sz="1600" dirty="0">
              <a:latin typeface="+mn-lt"/>
              <a:cs typeface="Arial MT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4700250" y="7016441"/>
            <a:ext cx="2209800" cy="2059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indent="7620">
              <a:lnSpc>
                <a:spcPct val="115399"/>
              </a:lnSpc>
              <a:spcBef>
                <a:spcPts val="100"/>
              </a:spcBef>
              <a:buFont typeface="Wingdings" pitchFamily="2" charset="2"/>
              <a:buChar char="v"/>
            </a:pPr>
            <a:r>
              <a:rPr lang="en-US" sz="1600" spc="-10" dirty="0" smtClean="0">
                <a:latin typeface="+mj-lt"/>
                <a:cs typeface="Arial MT"/>
              </a:rPr>
              <a:t>Industrial</a:t>
            </a:r>
            <a:r>
              <a:rPr lang="en-US" sz="1600" spc="-60" dirty="0" smtClean="0">
                <a:latin typeface="+mj-lt"/>
                <a:cs typeface="Arial MT"/>
              </a:rPr>
              <a:t> </a:t>
            </a:r>
            <a:r>
              <a:rPr lang="en-US" sz="1600" spc="-10" dirty="0" smtClean="0">
                <a:latin typeface="+mj-lt"/>
                <a:cs typeface="Arial MT"/>
              </a:rPr>
              <a:t>Visits </a:t>
            </a:r>
          </a:p>
          <a:p>
            <a:pPr marL="12700" marR="5080" indent="7620">
              <a:lnSpc>
                <a:spcPct val="115399"/>
              </a:lnSpc>
              <a:spcBef>
                <a:spcPts val="100"/>
              </a:spcBef>
              <a:buFont typeface="Wingdings" pitchFamily="2" charset="2"/>
              <a:buChar char="v"/>
            </a:pPr>
            <a:r>
              <a:rPr lang="en-US" sz="1600" dirty="0" smtClean="0">
                <a:latin typeface="+mj-lt"/>
                <a:cs typeface="Arial MT"/>
              </a:rPr>
              <a:t>Minor</a:t>
            </a:r>
            <a:r>
              <a:rPr lang="en-US" sz="1600" spc="-20" dirty="0" smtClean="0">
                <a:latin typeface="+mj-lt"/>
                <a:cs typeface="Arial MT"/>
              </a:rPr>
              <a:t> </a:t>
            </a:r>
            <a:r>
              <a:rPr lang="en-US" sz="1600" spc="-10" dirty="0" smtClean="0">
                <a:latin typeface="+mj-lt"/>
                <a:cs typeface="Arial MT"/>
              </a:rPr>
              <a:t>Projects </a:t>
            </a:r>
          </a:p>
          <a:p>
            <a:pPr marL="12700" marR="5080" indent="7620">
              <a:lnSpc>
                <a:spcPct val="115399"/>
              </a:lnSpc>
              <a:spcBef>
                <a:spcPts val="100"/>
              </a:spcBef>
              <a:buFont typeface="Wingdings" pitchFamily="2" charset="2"/>
              <a:buChar char="v"/>
            </a:pPr>
            <a:r>
              <a:rPr lang="en-US" sz="1600" spc="-10" dirty="0" smtClean="0">
                <a:latin typeface="+mj-lt"/>
                <a:cs typeface="Arial MT"/>
              </a:rPr>
              <a:t>Internships </a:t>
            </a:r>
          </a:p>
          <a:p>
            <a:pPr marL="12700" marR="5080" indent="7620">
              <a:lnSpc>
                <a:spcPct val="115399"/>
              </a:lnSpc>
              <a:spcBef>
                <a:spcPts val="100"/>
              </a:spcBef>
              <a:buFont typeface="Wingdings" pitchFamily="2" charset="2"/>
              <a:buChar char="v"/>
            </a:pPr>
            <a:r>
              <a:rPr lang="en-US" sz="1600" spc="-60" dirty="0" smtClean="0">
                <a:latin typeface="+mj-lt"/>
                <a:cs typeface="Arial MT"/>
              </a:rPr>
              <a:t>Research</a:t>
            </a:r>
            <a:r>
              <a:rPr lang="en-US" sz="1600" spc="-15" dirty="0" smtClean="0">
                <a:latin typeface="+mj-lt"/>
                <a:cs typeface="Arial MT"/>
              </a:rPr>
              <a:t> </a:t>
            </a:r>
            <a:r>
              <a:rPr lang="en-US" sz="1600" spc="-10" dirty="0" smtClean="0">
                <a:latin typeface="+mj-lt"/>
                <a:cs typeface="Arial MT"/>
              </a:rPr>
              <a:t>Papers Poster </a:t>
            </a:r>
          </a:p>
          <a:p>
            <a:pPr marL="12700" marR="5080" indent="7620">
              <a:lnSpc>
                <a:spcPct val="115399"/>
              </a:lnSpc>
              <a:spcBef>
                <a:spcPts val="100"/>
              </a:spcBef>
              <a:buFont typeface="Wingdings" pitchFamily="2" charset="2"/>
              <a:buChar char="v"/>
            </a:pPr>
            <a:r>
              <a:rPr lang="en-US" sz="1600" spc="-10" dirty="0" smtClean="0">
                <a:latin typeface="+mj-lt"/>
                <a:cs typeface="Arial MT"/>
              </a:rPr>
              <a:t>Presentations Group </a:t>
            </a:r>
          </a:p>
          <a:p>
            <a:pPr marL="12700" marR="5080" indent="7620">
              <a:lnSpc>
                <a:spcPct val="115399"/>
              </a:lnSpc>
              <a:spcBef>
                <a:spcPts val="100"/>
              </a:spcBef>
              <a:buFont typeface="Wingdings" pitchFamily="2" charset="2"/>
              <a:buChar char="v"/>
            </a:pPr>
            <a:r>
              <a:rPr lang="en-US" sz="1600" spc="-10" dirty="0" smtClean="0">
                <a:latin typeface="+mj-lt"/>
                <a:cs typeface="Arial MT"/>
              </a:rPr>
              <a:t>Discussions/Seminars/</a:t>
            </a:r>
          </a:p>
          <a:p>
            <a:pPr marL="12700" marR="5080" indent="7620">
              <a:lnSpc>
                <a:spcPct val="115399"/>
              </a:lnSpc>
              <a:spcBef>
                <a:spcPts val="100"/>
              </a:spcBef>
            </a:pPr>
            <a:r>
              <a:rPr lang="en-US" sz="1600" spc="-10" dirty="0" smtClean="0">
                <a:latin typeface="+mj-lt"/>
                <a:cs typeface="Arial MT"/>
              </a:rPr>
              <a:t>Debate</a:t>
            </a:r>
            <a:endParaRPr lang="en-US" sz="1600" dirty="0">
              <a:latin typeface="+mj-lt"/>
              <a:cs typeface="Arial MT"/>
            </a:endParaRPr>
          </a:p>
        </p:txBody>
      </p:sp>
      <p:sp>
        <p:nvSpPr>
          <p:cNvPr id="89" name="object 89"/>
          <p:cNvSpPr txBox="1">
            <a:spLocks noGrp="1"/>
          </p:cNvSpPr>
          <p:nvPr>
            <p:ph type="title"/>
          </p:nvPr>
        </p:nvSpPr>
        <p:spPr>
          <a:xfrm>
            <a:off x="4886242" y="261197"/>
            <a:ext cx="8228965" cy="5039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b="1" dirty="0" smtClean="0"/>
              <a:t>M</a:t>
            </a:r>
            <a:r>
              <a:rPr b="1" smtClean="0"/>
              <a:t>.Sc</a:t>
            </a:r>
            <a:r>
              <a:rPr lang="en-US" b="1" dirty="0" smtClean="0"/>
              <a:t>.,</a:t>
            </a:r>
            <a:r>
              <a:rPr b="1" spc="-105" smtClean="0"/>
              <a:t> </a:t>
            </a:r>
            <a:r>
              <a:rPr b="1" spc="145" smtClean="0"/>
              <a:t>Biotechnology</a:t>
            </a:r>
            <a:endParaRPr b="1" spc="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75</TotalTime>
  <Words>521</Words>
  <Application>Microsoft Office PowerPoint</Application>
  <PresentationFormat>Custom</PresentationFormat>
  <Paragraphs>76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Department of M.Sc Biotechnology</vt:lpstr>
      <vt:lpstr>M.Sc., Biotechnology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subheading</dc:title>
  <dc:creator>Sathwika Shankar</dc:creator>
  <cp:keywords>DAGhmyEz8D8,BAF9-fWwSRY,0</cp:keywords>
  <cp:lastModifiedBy>dell</cp:lastModifiedBy>
  <cp:revision>19</cp:revision>
  <dcterms:created xsi:type="dcterms:W3CDTF">2025-04-12T08:39:14Z</dcterms:created>
  <dcterms:modified xsi:type="dcterms:W3CDTF">2025-04-12T09:58:21Z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2025-03-14T00:00:00Z</vt:filetime>
  </property>
  <property fmtid="{D5CDD505-2E9C-101B-9397-08002B2CF9AE}" pid="3" name="Creator">
    <vt:lpwstr>Canva</vt:lpwstr>
  </property>
  <property fmtid="{D5CDD505-2E9C-101B-9397-08002B2CF9AE}" pid="4" name="LastSaved">
    <vt:filetime>2025-04-12T00:00:00Z</vt:filetime>
  </property>
  <property fmtid="{D5CDD505-2E9C-101B-9397-08002B2CF9AE}" pid="5" name="Producer">
    <vt:lpwstr>Canva</vt:lpwstr>
  </property>
</Properties>
</file>